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525" r:id="rId2"/>
    <p:sldId id="516" r:id="rId3"/>
    <p:sldId id="517" r:id="rId4"/>
    <p:sldId id="363" r:id="rId5"/>
    <p:sldId id="285" r:id="rId6"/>
    <p:sldId id="365" r:id="rId7"/>
    <p:sldId id="336" r:id="rId8"/>
    <p:sldId id="286" r:id="rId9"/>
    <p:sldId id="287" r:id="rId10"/>
    <p:sldId id="364" r:id="rId11"/>
    <p:sldId id="342" r:id="rId12"/>
    <p:sldId id="343" r:id="rId13"/>
    <p:sldId id="344" r:id="rId14"/>
    <p:sldId id="345" r:id="rId15"/>
    <p:sldId id="346" r:id="rId16"/>
    <p:sldId id="276" r:id="rId17"/>
    <p:sldId id="347" r:id="rId18"/>
    <p:sldId id="352" r:id="rId19"/>
    <p:sldId id="353" r:id="rId20"/>
    <p:sldId id="354" r:id="rId21"/>
    <p:sldId id="348" r:id="rId22"/>
    <p:sldId id="356" r:id="rId23"/>
    <p:sldId id="355" r:id="rId24"/>
    <p:sldId id="349" r:id="rId25"/>
    <p:sldId id="350" r:id="rId26"/>
    <p:sldId id="351" r:id="rId27"/>
    <p:sldId id="289" r:id="rId28"/>
    <p:sldId id="267" r:id="rId29"/>
    <p:sldId id="338" r:id="rId30"/>
    <p:sldId id="260" r:id="rId31"/>
    <p:sldId id="268" r:id="rId32"/>
    <p:sldId id="337" r:id="rId33"/>
    <p:sldId id="292" r:id="rId34"/>
    <p:sldId id="288" r:id="rId35"/>
    <p:sldId id="361" r:id="rId36"/>
    <p:sldId id="357" r:id="rId37"/>
    <p:sldId id="358" r:id="rId38"/>
    <p:sldId id="518" r:id="rId39"/>
    <p:sldId id="359" r:id="rId40"/>
    <p:sldId id="281" r:id="rId41"/>
    <p:sldId id="282" r:id="rId42"/>
    <p:sldId id="290" r:id="rId43"/>
    <p:sldId id="291" r:id="rId44"/>
    <p:sldId id="341" r:id="rId45"/>
    <p:sldId id="339" r:id="rId46"/>
    <p:sldId id="340" r:id="rId47"/>
    <p:sldId id="283" r:id="rId48"/>
    <p:sldId id="519" r:id="rId49"/>
    <p:sldId id="360" r:id="rId50"/>
    <p:sldId id="284" r:id="rId51"/>
    <p:sldId id="521" r:id="rId52"/>
    <p:sldId id="522" r:id="rId53"/>
    <p:sldId id="261" r:id="rId54"/>
    <p:sldId id="264" r:id="rId55"/>
    <p:sldId id="279" r:id="rId56"/>
    <p:sldId id="278" r:id="rId57"/>
    <p:sldId id="269" r:id="rId58"/>
    <p:sldId id="274" r:id="rId59"/>
    <p:sldId id="523" r:id="rId60"/>
    <p:sldId id="258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4A63C4-6B91-45D9-8F4B-AC90CB1F3909}" v="1" dt="2025-03-09T06:57:47.180"/>
  </p1510:revLst>
</p1510:revInfo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060" autoAdjust="0"/>
  </p:normalViewPr>
  <p:slideViewPr>
    <p:cSldViewPr snapToGrid="0">
      <p:cViewPr varScale="1">
        <p:scale>
          <a:sx n="59" d="100"/>
          <a:sy n="59" d="100"/>
        </p:scale>
        <p:origin x="94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296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1AB1EE-F7EA-4AFF-A59C-D17348A55DD9}" type="datetimeFigureOut">
              <a:rPr lang="en-US" smtClean="0"/>
              <a:t>4/16/2025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30322-759D-41E6-ABB1-086453DFFDC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r-Latn-CS" sz="1200" b="1" i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65F15-850D-4BE5-814C-405320C1D42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sr-Latn-CS" sz="1200" b="1" dirty="0">
                <a:solidFill>
                  <a:schemeClr val="tx1"/>
                </a:solidFill>
              </a:rPr>
              <a:t>značaj prevencije ABI, rane detekcijeABI  i izbora  tretmana </a:t>
            </a:r>
            <a:endParaRPr lang="en-US" dirty="0"/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C0FC5D-C203-432E-AAEE-5632A97B45C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Types of Acute Renal Failure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C30322-759D-41E6-ABB1-086453DFFDC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099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2058" tIns="41029" rIns="82058" bIns="41029" anchor="ctr"/>
          <a:lstStyle/>
          <a:p>
            <a:endParaRPr lang="en-US"/>
          </a:p>
        </p:txBody>
      </p:sp>
      <p:sp>
        <p:nvSpPr>
          <p:cNvPr id="4098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0" tIns="0" rIns="0" bIns="0"/>
          <a:lstStyle/>
          <a:p>
            <a:pPr marL="76930" indent="-76930">
              <a:lnSpc>
                <a:spcPct val="93000"/>
              </a:lnSpc>
              <a:spcBef>
                <a:spcPct val="0"/>
              </a:spcBef>
              <a:buSzPct val="45000"/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</a:tabLst>
            </a:pPr>
            <a:r>
              <a:rPr lang="en-GB" dirty="0">
                <a:latin typeface="Arial" charset="0"/>
                <a:ea typeface="msgothic" charset="0"/>
                <a:cs typeface="msgothic" charset="0"/>
              </a:rPr>
              <a:t>The RIFLE classification for acute renal failure.5 The grade of injury or outcome is determined by either the serum level of </a:t>
            </a:r>
            <a:r>
              <a:rPr lang="en-GB" dirty="0" err="1">
                <a:latin typeface="Arial" charset="0"/>
                <a:ea typeface="msgothic" charset="0"/>
                <a:cs typeface="msgothic" charset="0"/>
              </a:rPr>
              <a:t>creatinine</a:t>
            </a:r>
            <a:r>
              <a:rPr lang="en-GB" dirty="0">
                <a:latin typeface="Arial" charset="0"/>
                <a:ea typeface="msgothic" charset="0"/>
                <a:cs typeface="msgothic" charset="0"/>
              </a:rPr>
              <a:t> or the rate of </a:t>
            </a:r>
            <a:r>
              <a:rPr lang="en-GB" dirty="0" err="1">
                <a:latin typeface="Arial" charset="0"/>
                <a:ea typeface="msgothic" charset="0"/>
                <a:cs typeface="msgothic" charset="0"/>
              </a:rPr>
              <a:t>glomerular</a:t>
            </a:r>
            <a:r>
              <a:rPr lang="en-GB" dirty="0">
                <a:latin typeface="Arial" charset="0"/>
                <a:ea typeface="msgothic" charset="0"/>
                <a:cs typeface="msgothic" charset="0"/>
              </a:rPr>
              <a:t> filtration (GFR), whichever indicates the more severe grade of renal failure.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400736" y="914977"/>
            <a:ext cx="4055129" cy="31345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2058" tIns="41029" rIns="82058" bIns="41029" anchor="ctr"/>
          <a:lstStyle/>
          <a:p>
            <a:endParaRPr lang="en-US"/>
          </a:p>
        </p:txBody>
      </p:sp>
      <p:sp>
        <p:nvSpPr>
          <p:cNvPr id="4098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046350" y="4352637"/>
            <a:ext cx="4770904" cy="347806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0" tIns="0" rIns="0" bIns="0"/>
          <a:lstStyle/>
          <a:p>
            <a:pPr marL="76930" indent="-76930">
              <a:lnSpc>
                <a:spcPct val="93000"/>
              </a:lnSpc>
              <a:spcBef>
                <a:spcPct val="0"/>
              </a:spcBef>
              <a:buSzPct val="45000"/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</a:tabLst>
            </a:pPr>
            <a:r>
              <a:rPr lang="en-GB" dirty="0">
                <a:latin typeface="Arial" charset="0"/>
                <a:ea typeface="msgothic" charset="0"/>
                <a:cs typeface="msgothic" charset="0"/>
              </a:rPr>
              <a:t>The staging scheme for acute kidney injury.8 The stage of injury is determined by either the serum level of </a:t>
            </a:r>
            <a:r>
              <a:rPr lang="en-GB" dirty="0" err="1">
                <a:latin typeface="Arial" charset="0"/>
                <a:ea typeface="msgothic" charset="0"/>
                <a:cs typeface="msgothic" charset="0"/>
              </a:rPr>
              <a:t>creatinine</a:t>
            </a:r>
            <a:r>
              <a:rPr lang="en-GB" dirty="0">
                <a:latin typeface="Arial" charset="0"/>
                <a:ea typeface="msgothic" charset="0"/>
                <a:cs typeface="msgothic" charset="0"/>
              </a:rPr>
              <a:t> or volume of urine output, whichever indicates the more severe stage of renal injury.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0EE23-E5A6-2F04-514E-6ED721F7A1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843EF0-FD4C-C8E8-35AB-8E1E1C7854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325357-A0DA-4649-B986-3B3BBC06E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DEAB0-8E4A-F0ED-7C4A-2052C5010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DBDF7B-DD54-5F61-D862-5F92DECCD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27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36230-FB0D-BD80-A6C2-2DA02AB34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820021-C8FC-2660-6535-C46EDD6D76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FD31A-7E62-7A76-66A1-54BBF7125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BAC77-2662-7E1E-7465-46965C70A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43883-EF7A-0101-0001-725E2B290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93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D801EC-0AFD-E658-7DA6-0BD4F14403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9EB1E-541C-391D-CC60-BDC3530D82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F4CA6-022B-6041-A9A7-05239077F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BF45DE-D06E-F9BF-ABC1-7F0E1C55E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8645A1-FCB9-49A3-8754-50DD06C58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207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7732C-EB8E-62C1-2DBC-B08AC9453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DBC72-1AB8-FEE7-6A72-FE6A9805B8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530FA-7F08-EFAB-797E-F1E504E85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4801C-3B03-1FCF-7157-E4FF9D449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A3D0F5-B8AD-5556-CB65-B2C0CA0A6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0212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C6D33-1FAC-221D-9EEB-615A72DA4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BB368-EBCA-6558-F304-3B276AC36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570B1-36CD-549F-B9EF-DA890CE3B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428B5-8071-15E9-A4E0-DB7112132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66E7FA-6143-A1B3-3AEE-ACB5B37D5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0571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20854-FFFD-D0F0-A665-9FF8F4323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85E5B-F7AC-E924-68E7-D136532C70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059A42-AE9E-7BD4-AFF6-2A4B54D4AA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7F5722-E6A1-18FD-0721-1C08B904A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D7B294-AED6-6355-8938-0482E1BC4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F4528-7F01-6087-3FF0-C5FA244A7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9CC3D-C301-21AB-61AC-8D97EA6AB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CAADFC-5A4D-2BDD-D516-7E13AFC00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E838DD-ECBE-18B3-FFC2-662F2092D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E200BF-33F6-C300-74AF-DC551405D1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AD357F-1847-F1D4-013F-E9A03E310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ED4C99-DC7C-321C-92D4-498DC1852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F990A2-F63D-D023-9549-CD56BB7B5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3325D9-2FD8-CCCC-F710-932C3DA8A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643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009F6-F5BD-3943-E04C-E1180B177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BE5E2E-516B-2C02-A7F6-C785C8306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42B348-D2F4-38AB-45CA-4CB9DED3D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6D0D4E-BCF2-5934-6631-7DB98B475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798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FB2E13-8ECF-EC63-ADCB-6F464AA52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427BEF-395A-5FB2-89A9-E02CFF4F7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7E699B-05FA-EE91-C71C-A0B72392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443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31613-AB06-3825-1051-377C6F7CE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399FA-D4A5-2D3B-58A0-C39C863E4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569DB1-FFE7-B876-67EB-E352378E51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CA4FD7-DA3A-1712-863E-A7B620D5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1F6C47-0F33-C578-E169-2B6426203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5DAC34-57F0-4864-614C-B17FAA7E2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4472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ACB90-BCE5-80D8-4719-7DFC613B7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72D761-5927-B5C7-7AB7-766676E433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95A2F2-051A-2307-A882-B0CAC6B07A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DC7C37-659E-B772-6AE6-9675471A2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087FD5-D0B2-1EFC-C12E-F402F6C6D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5547D1-1C8E-6989-1957-5724E2695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5674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62CF00-07F2-FC5D-3630-EA8F7A9E6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6CD729-4D8E-E038-A2CA-4C317505FB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12008-4696-BCD2-FF3D-4EB98FE678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3D28F0-77B1-4DA3-AA94-F253F9E03F39}" type="datetimeFigureOut">
              <a:rPr lang="en-GB" smtClean="0"/>
              <a:pPr/>
              <a:t>16/04/2025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CF3885-57B3-0570-589B-85472B28E8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40BD5-5C51-5B00-0084-4095213482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FC4E62-6768-4617-81E0-C1DD63BD9E2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93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medicine.medscape.com/article/893149-overview" TargetMode="External"/><Relationship Id="rId2" Type="http://schemas.openxmlformats.org/officeDocument/2006/relationships/hyperlink" Target="http://emedicine.medscape.com/article/1177266-overview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medicine.medscape.com/article/926678-overview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reference.medscape.com/article/332622-overview" TargetMode="External"/><Relationship Id="rId2" Type="http://schemas.openxmlformats.org/officeDocument/2006/relationships/hyperlink" Target="https://emedicine.medscape.com/article/238413-overview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medicine.medscape.com/article/333492-overview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kinet.org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390/ijms20194941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5EDE2-AB1D-F109-5B7F-875DD1BED4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4963" y="1222834"/>
            <a:ext cx="9144000" cy="2387600"/>
          </a:xfrm>
        </p:spPr>
        <p:txBody>
          <a:bodyPr>
            <a:noAutofit/>
          </a:bodyPr>
          <a:lstStyle/>
          <a:p>
            <a:r>
              <a:rPr lang="en-GB" sz="2000" b="1" dirty="0">
                <a:effectLst/>
                <a:latin typeface="+mn-lt"/>
                <a:ea typeface="Times New Roman" panose="02020603050405020304" pitchFamily="18" charset="0"/>
              </a:rPr>
              <a:t>INTEGRATED ACADEMIC STUDIES OF MEDICINE</a:t>
            </a:r>
            <a:br>
              <a:rPr lang="en-GB" sz="2000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GB" sz="2000" b="1" dirty="0">
                <a:effectLst/>
                <a:latin typeface="+mn-lt"/>
                <a:ea typeface="Times New Roman" panose="02020603050405020304" pitchFamily="18" charset="0"/>
              </a:rPr>
              <a:t>  </a:t>
            </a:r>
            <a:br>
              <a:rPr lang="en-GB" sz="2000" dirty="0">
                <a:effectLst/>
                <a:latin typeface="+mn-lt"/>
                <a:ea typeface="Times New Roman" panose="02020603050405020304" pitchFamily="18" charset="0"/>
              </a:rPr>
            </a:br>
            <a:br>
              <a:rPr lang="en-GB" sz="2000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sr-Latn-RS" sz="2000" b="1" dirty="0">
                <a:effectLst/>
                <a:latin typeface="+mn-lt"/>
                <a:ea typeface="Times New Roman" panose="02020603050405020304" pitchFamily="18" charset="0"/>
              </a:rPr>
              <a:t>academic</a:t>
            </a:r>
            <a:r>
              <a:rPr lang="sr-Cyrl-CS" sz="2000" b="1" dirty="0">
                <a:effectLst/>
                <a:latin typeface="+mn-lt"/>
                <a:ea typeface="Times New Roman" panose="02020603050405020304" pitchFamily="18" charset="0"/>
              </a:rPr>
              <a:t> year 202</a:t>
            </a:r>
            <a:r>
              <a:rPr lang="en-GB" sz="2000" b="1" dirty="0">
                <a:effectLst/>
                <a:latin typeface="+mn-lt"/>
                <a:ea typeface="Times New Roman" panose="02020603050405020304" pitchFamily="18" charset="0"/>
              </a:rPr>
              <a:t>4</a:t>
            </a:r>
            <a:r>
              <a:rPr lang="sr-Cyrl-CS" sz="2000" b="1" dirty="0">
                <a:effectLst/>
                <a:latin typeface="+mn-lt"/>
                <a:ea typeface="Times New Roman" panose="02020603050405020304" pitchFamily="18" charset="0"/>
              </a:rPr>
              <a:t>/20</a:t>
            </a:r>
            <a:r>
              <a:rPr lang="en-US" sz="2000" b="1" dirty="0">
                <a:effectLst/>
                <a:latin typeface="+mn-lt"/>
                <a:ea typeface="Times New Roman" panose="02020603050405020304" pitchFamily="18" charset="0"/>
              </a:rPr>
              <a:t>2</a:t>
            </a:r>
            <a:r>
              <a:rPr lang="en-GB" sz="2000" b="1" dirty="0">
                <a:effectLst/>
                <a:latin typeface="+mn-lt"/>
                <a:ea typeface="Times New Roman" panose="02020603050405020304" pitchFamily="18" charset="0"/>
              </a:rPr>
              <a:t>5.</a:t>
            </a:r>
            <a:br>
              <a:rPr lang="en-GB" sz="2000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sr-Cyrl-CS" sz="2000" b="1" dirty="0">
                <a:effectLst/>
                <a:latin typeface="+mn-lt"/>
                <a:ea typeface="Times New Roman" panose="02020603050405020304" pitchFamily="18" charset="0"/>
              </a:rPr>
              <a:t> </a:t>
            </a:r>
            <a:br>
              <a:rPr lang="en-GB" sz="2000" dirty="0">
                <a:effectLst/>
                <a:latin typeface="+mn-lt"/>
                <a:ea typeface="Times New Roman" panose="02020603050405020304" pitchFamily="18" charset="0"/>
              </a:rPr>
            </a:br>
            <a:endParaRPr lang="en-GB" sz="2000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9A19F5-3444-D442-1F9C-3512BC5AE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1507" y="3779662"/>
            <a:ext cx="9144000" cy="1655762"/>
          </a:xfrm>
        </p:spPr>
        <p:txBody>
          <a:bodyPr>
            <a:normAutofit/>
          </a:bodyPr>
          <a:lstStyle/>
          <a:p>
            <a:r>
              <a:rPr lang="en-GB" sz="4000" dirty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ACUTE KIDNEY INJURY</a:t>
            </a:r>
            <a:endParaRPr lang="en-GB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D2B675-8CBA-5066-325E-096A2B186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61" y="225725"/>
            <a:ext cx="1361905" cy="15209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44FE27-9410-932F-91D8-2A3591557479}"/>
              </a:ext>
            </a:extLst>
          </p:cNvPr>
          <p:cNvSpPr txBox="1"/>
          <p:nvPr/>
        </p:nvSpPr>
        <p:spPr>
          <a:xfrm>
            <a:off x="4681553" y="5528966"/>
            <a:ext cx="60969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Prof. MD PhD Tatjana Lazarevic</a:t>
            </a:r>
          </a:p>
        </p:txBody>
      </p:sp>
    </p:spTree>
    <p:extLst>
      <p:ext uri="{BB962C8B-B14F-4D97-AF65-F5344CB8AC3E}">
        <p14:creationId xmlns:p14="http://schemas.microsoft.com/office/powerpoint/2010/main" val="999021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9D788-C5C1-22B2-59B9-940C6AECE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3668" y="819450"/>
            <a:ext cx="9824050" cy="1089863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400" b="1" i="0" dirty="0" err="1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Etiology</a:t>
            </a:r>
            <a:r>
              <a:rPr lang="sr-Latn-RS" sz="24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 AKI</a:t>
            </a:r>
            <a:br>
              <a:rPr lang="sr-Latn-RS" sz="24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</a:br>
            <a:br>
              <a:rPr lang="sr-Latn-RS" sz="24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</a:br>
            <a:r>
              <a:rPr lang="en-GB" sz="1600" b="1" i="0" dirty="0" err="1">
                <a:solidFill>
                  <a:srgbClr val="FF0000"/>
                </a:solidFill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Etiologies</a:t>
            </a:r>
            <a:r>
              <a:rPr lang="en-GB" sz="16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 of acute kidney injury </a:t>
            </a:r>
            <a:r>
              <a:rPr lang="sr-Latn-RS" sz="16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 (insults)  </a:t>
            </a:r>
            <a:r>
              <a:rPr lang="en-GB" sz="1600" b="0" i="0" dirty="0"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are categorized as </a:t>
            </a:r>
            <a:r>
              <a:rPr lang="en-GB" sz="1600" b="1" i="0" dirty="0"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prerenal, intrinsic renal, and postrenal</a:t>
            </a:r>
            <a:br>
              <a:rPr lang="en-GB" b="0" i="0" dirty="0">
                <a:solidFill>
                  <a:schemeClr val="bg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Roboto" panose="02000000000000000000" pitchFamily="2" charset="0"/>
              </a:rPr>
            </a:br>
            <a:br>
              <a:rPr lang="en-GB" sz="4400" b="1" i="0" dirty="0">
                <a:solidFill>
                  <a:schemeClr val="bg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proxima_nova_ltsemibold"/>
              </a:rPr>
            </a:b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9653F5-21C4-116D-C98C-DA3A5AB34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217" y="1680692"/>
            <a:ext cx="6825803" cy="4677689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9989847-F108-A478-BA6A-AABBB11066BE}"/>
              </a:ext>
            </a:extLst>
          </p:cNvPr>
          <p:cNvSpPr/>
          <p:nvPr/>
        </p:nvSpPr>
        <p:spPr>
          <a:xfrm>
            <a:off x="3927894" y="1525588"/>
            <a:ext cx="759125" cy="5740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57760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B9904-6631-09A5-C24D-F5EF417CF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643" y="293298"/>
            <a:ext cx="10903788" cy="6564702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endParaRPr lang="en-GB" sz="3200" b="1" i="0" dirty="0">
              <a:solidFill>
                <a:srgbClr val="FF0000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r>
              <a:rPr lang="en-GB" sz="32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Prerenal AKI</a:t>
            </a:r>
          </a:p>
          <a:p>
            <a:pPr marL="0" indent="0" algn="l">
              <a:buNone/>
            </a:pPr>
            <a:endParaRPr lang="en-GB" sz="3200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Prerenal AKI represents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the most common form of kidney injury </a:t>
            </a:r>
            <a:r>
              <a:rPr lang="en-GB" b="0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 often leads to intrinsic AKI if it is not promptly corrected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 </a:t>
            </a:r>
          </a:p>
          <a:p>
            <a:pPr algn="l"/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Volume loss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; the source of the loss may be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GI, renal, or cutaneous (</a:t>
            </a:r>
            <a:r>
              <a:rPr lang="en-GB" b="1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eg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burns) or from internal or external </a:t>
            </a:r>
            <a:r>
              <a:rPr lang="en-GB" b="1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hemorrhage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Prerenal AKI can also result from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decreased renal perfusion in patients with heart failure or shock (</a:t>
            </a:r>
            <a:r>
              <a:rPr lang="en-GB" b="1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eg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sepsis, anaphylaxis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). </a:t>
            </a:r>
          </a:p>
          <a:p>
            <a:pPr algn="l"/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 patients taking </a:t>
            </a: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calcium channel blockers,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use of the antibiotic clarithromycin can result in AKI, </a:t>
            </a:r>
          </a:p>
          <a:p>
            <a:pPr marL="0" indent="0" algn="l">
              <a:buNone/>
            </a:pPr>
            <a:r>
              <a:rPr lang="en-GB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due to a </a:t>
            </a:r>
            <a:r>
              <a:rPr lang="en-GB" b="0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drug-drug interaction that markedly raises plasma calcium channel blocker concentrations </a:t>
            </a:r>
          </a:p>
          <a:p>
            <a:pPr marL="0" indent="0" algn="l">
              <a:buNone/>
            </a:pPr>
            <a:r>
              <a:rPr lang="en-GB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 causes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hypotension, with subsequent ischemic damage to the kidney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</a:t>
            </a:r>
            <a:r>
              <a:rPr lang="en-GB" b="0" i="0" baseline="3000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</a:p>
          <a:p>
            <a:pPr marL="0" indent="0" algn="l">
              <a:buNone/>
            </a:pPr>
            <a:endParaRPr lang="en-GB" baseline="30000" dirty="0">
              <a:solidFill>
                <a:srgbClr val="2A2A2A"/>
              </a:solidFill>
              <a:highlight>
                <a:srgbClr val="FFFFFF"/>
              </a:highlight>
              <a:latin typeface="proxima_nova_rgregular"/>
            </a:endParaRPr>
          </a:p>
          <a:p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Several classes of medications can induce prerenal AKI in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volume-depleted states,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including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ACEi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and ARBs),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which are otherwise safely tolerated and beneficial in most patients with chronic kidney disease (CKD). </a:t>
            </a:r>
          </a:p>
          <a:p>
            <a:pPr marL="0" indent="0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Aminoglycosides, amphotericin B, and radiologic contrast agents may also do so.</a:t>
            </a:r>
          </a:p>
          <a:p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Arteriolar vasoconstriction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leading to prerenal AKI can occur in </a:t>
            </a:r>
            <a:r>
              <a:rPr lang="en-GB" b="0" i="0" u="sng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hypercalcemic</a:t>
            </a:r>
            <a:r>
              <a:rPr lang="en-GB" b="0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states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as well as with the use of radiocontrast agents, </a:t>
            </a:r>
          </a:p>
          <a:p>
            <a:pPr marL="0" indent="0" algn="l">
              <a:buNone/>
            </a:pPr>
            <a:r>
              <a:rPr lang="en-GB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NSAIDs, amphotericin, calcineurin inhibitors, norepinephrine, and other pressor agents.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The hepatorenal syndrome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can also be considered a form of prerenal AKI,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because </a:t>
            </a:r>
            <a:r>
              <a:rPr lang="en-GB" b="0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functional kidney failure develops from diffuse vasoconstriction in vessels supplying the kidney.</a:t>
            </a:r>
            <a:r>
              <a:rPr lang="en-GB" b="0" i="0" u="sng" baseline="3000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 </a:t>
            </a:r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158533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E7385-2A87-E75A-DEB7-0B1016D9A5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8457" y="737559"/>
            <a:ext cx="10515600" cy="5382882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To summarize, 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Volume depletion</a:t>
            </a: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can be caused by the following: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Renal losses - Diuretics, polyuria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GI losses - Vomiting,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diarrhea</a:t>
            </a: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Cutaneous losses - Burns, Stevens-Johnson syndrome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Hemorrhage</a:t>
            </a: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Pancreatitis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Decreased cardiac output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can be caused by the following: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Heart failure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Pericardial effusion/tamponade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Pulmonary embolus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Acute myocardial infarction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Severe valvular disease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Abdominal compartment syndrome - Tense ascites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4758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5691B-78E1-88FB-43FB-B1BBCB0DF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2460"/>
            <a:ext cx="10515600" cy="5365631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Systemic vasodilation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can be caused by the following: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Sepsis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Anaphylaxis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Anesthetics</a:t>
            </a: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Drug overdose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Cancer-specific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etiologies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: capillary leak syndrome…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Afferent arteriolar vasoconstriction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can be caused by the following: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Hypercalcemia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Drugs - NSAIDs, amphotericin B, calcineurin inhibitors, norepinephrine, radiocontrast agents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Hepatorenal syndrome and 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sinusoidal obstruction syndrome (post hematopoietic stem cell transplantation [HSCT])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dirty="0">
              <a:solidFill>
                <a:srgbClr val="2A2A2A"/>
              </a:solidFill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Diseases that decrease effective arterial blood volume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include the following: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Hypovolemia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Heart failure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Liver failure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Sepsis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GB" dirty="0">
              <a:solidFill>
                <a:srgbClr val="2A2A2A"/>
              </a:solidFill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GB" dirty="0">
              <a:solidFill>
                <a:srgbClr val="2A2A2A"/>
              </a:solidFill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2804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7D7A2-1A45-BC2A-DCF3-1638D78B1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5491" y="1253331"/>
            <a:ext cx="10515600" cy="4351338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Renal arterial diseases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that can result in AKI include </a:t>
            </a: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renal arterial stenosis</a:t>
            </a: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, </a:t>
            </a:r>
          </a:p>
          <a:p>
            <a:pPr marL="0" indent="0" algn="l">
              <a:buNone/>
            </a:pPr>
            <a:r>
              <a:rPr lang="en-GB" b="0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especially in the setting of hypotension or initiation of ACE inhibitors or ARBs. 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Renal artery stenosis typically results from atherosclerosis or fibromuscular dysplasia,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but is also a feature of the genetic syndromes </a:t>
            </a:r>
          </a:p>
          <a:p>
            <a:pPr marL="0" indent="0" algn="l">
              <a:buNone/>
            </a:pPr>
            <a:r>
              <a:rPr lang="en-GB" b="0" i="0" u="none" strike="noStrike" dirty="0">
                <a:effectLst/>
                <a:highlight>
                  <a:srgbClr val="FFFFFF"/>
                </a:highlight>
                <a:latin typeface="proxima_nova_rgregular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type 1 neurofibromatosis</a:t>
            </a:r>
            <a:r>
              <a:rPr lang="en-GB" b="0" i="0" dirty="0">
                <a:effectLst/>
                <a:highlight>
                  <a:srgbClr val="FFFFFF"/>
                </a:highlight>
                <a:latin typeface="proxima_nova_rgregular"/>
              </a:rPr>
              <a:t>, </a:t>
            </a:r>
            <a:r>
              <a:rPr lang="en-GB" b="0" i="0" u="none" strike="noStrike" dirty="0">
                <a:effectLst/>
                <a:highlight>
                  <a:srgbClr val="FFFFFF"/>
                </a:highlight>
                <a:latin typeface="proxima_nova_rgregular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Williams syndrome</a:t>
            </a:r>
            <a:r>
              <a:rPr lang="en-GB" b="0" i="0" dirty="0">
                <a:effectLst/>
                <a:highlight>
                  <a:srgbClr val="FFFFFF"/>
                </a:highlight>
                <a:latin typeface="proxima_nova_rgregular"/>
              </a:rPr>
              <a:t>, and </a:t>
            </a:r>
            <a:r>
              <a:rPr lang="en-GB" b="0" i="0" u="none" strike="noStrike" dirty="0">
                <a:effectLst/>
                <a:highlight>
                  <a:srgbClr val="FFFFFF"/>
                </a:highlight>
                <a:latin typeface="proxima_nova_rgregula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Alagille syndrome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Patients can also develop </a:t>
            </a: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septic embolic disease</a:t>
            </a: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(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eg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from endocarditis) or </a:t>
            </a: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cholesterol emboli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often as a result of instrumentation or cardiovascular surgery.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2069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AF1E8-100E-FA5D-2AF7-6F09A54AE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962" y="1112508"/>
            <a:ext cx="11181272" cy="4655688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sz="33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Intrinsic AKI</a:t>
            </a:r>
          </a:p>
          <a:p>
            <a:pPr marL="0" indent="0" algn="l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Structural injury in the kidney is the hallmark of intrinsic AKI; </a:t>
            </a: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the most common form is ATN, </a:t>
            </a:r>
            <a:r>
              <a:rPr lang="en-GB" b="1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either ischemic or cytotoxic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Glomerulonephritis can be a cause of AKI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 usually falls into a class referred to as rapidly progressive glomerulonephritis (RPGN). 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Glomerular crescents (glomerular injury) are found in RPGN on biopsy;</a:t>
            </a: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presence of crescents in more than 50% of glomeruli </a:t>
            </a: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usually corresponds to a significant decline in renal function. 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Although comparatively rare,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acute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glomerulonephritides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should be part of the diagnostic consideration in cases of AKI.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4159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Which of the following is not a symptom of acute renal failure? - ProProfs"/>
          <p:cNvPicPr>
            <a:picLocks noChangeAspect="1" noChangeArrowheads="1"/>
          </p:cNvPicPr>
          <p:nvPr/>
        </p:nvPicPr>
        <p:blipFill>
          <a:blip r:embed="rId2">
            <a:grayscl/>
            <a:lum bright="-10000" contras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Flowchart: Terminator 2">
            <a:extLst>
              <a:ext uri="{FF2B5EF4-FFF2-40B4-BE49-F238E27FC236}">
                <a16:creationId xmlns:a16="http://schemas.microsoft.com/office/drawing/2014/main" id="{62DBB615-CAAE-0C0D-2920-8F07B5D4BCC8}"/>
              </a:ext>
            </a:extLst>
          </p:cNvPr>
          <p:cNvSpPr/>
          <p:nvPr/>
        </p:nvSpPr>
        <p:spPr>
          <a:xfrm>
            <a:off x="5144219" y="885645"/>
            <a:ext cx="1903562" cy="500332"/>
          </a:xfrm>
          <a:prstGeom prst="flowChartTerminator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Flowchart: Terminator 3">
            <a:extLst>
              <a:ext uri="{FF2B5EF4-FFF2-40B4-BE49-F238E27FC236}">
                <a16:creationId xmlns:a16="http://schemas.microsoft.com/office/drawing/2014/main" id="{1B41DE58-0473-78F9-ED3B-33F08983B6B1}"/>
              </a:ext>
            </a:extLst>
          </p:cNvPr>
          <p:cNvSpPr/>
          <p:nvPr/>
        </p:nvSpPr>
        <p:spPr>
          <a:xfrm>
            <a:off x="1889185" y="1958196"/>
            <a:ext cx="1903562" cy="500332"/>
          </a:xfrm>
          <a:prstGeom prst="flowChartTerminator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5" name="Flowchart: Terminator 4">
            <a:extLst>
              <a:ext uri="{FF2B5EF4-FFF2-40B4-BE49-F238E27FC236}">
                <a16:creationId xmlns:a16="http://schemas.microsoft.com/office/drawing/2014/main" id="{D9D514EF-BFD8-BC5C-51AA-BABB170E001E}"/>
              </a:ext>
            </a:extLst>
          </p:cNvPr>
          <p:cNvSpPr/>
          <p:nvPr/>
        </p:nvSpPr>
        <p:spPr>
          <a:xfrm>
            <a:off x="8399253" y="1958196"/>
            <a:ext cx="1903562" cy="500332"/>
          </a:xfrm>
          <a:prstGeom prst="flowChartTerminator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Flowchart: Terminator 5">
            <a:extLst>
              <a:ext uri="{FF2B5EF4-FFF2-40B4-BE49-F238E27FC236}">
                <a16:creationId xmlns:a16="http://schemas.microsoft.com/office/drawing/2014/main" id="{2C2AF6D2-365E-01BF-7850-0C61B48E3147}"/>
              </a:ext>
            </a:extLst>
          </p:cNvPr>
          <p:cNvSpPr/>
          <p:nvPr/>
        </p:nvSpPr>
        <p:spPr>
          <a:xfrm>
            <a:off x="5144219" y="1958196"/>
            <a:ext cx="1903562" cy="500332"/>
          </a:xfrm>
          <a:prstGeom prst="flowChartTerminator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Flowchart: Terminator 6">
            <a:extLst>
              <a:ext uri="{FF2B5EF4-FFF2-40B4-BE49-F238E27FC236}">
                <a16:creationId xmlns:a16="http://schemas.microsoft.com/office/drawing/2014/main" id="{6A30E95A-11FF-FB2B-6958-5E72CA5BE81C}"/>
              </a:ext>
            </a:extLst>
          </p:cNvPr>
          <p:cNvSpPr/>
          <p:nvPr/>
        </p:nvSpPr>
        <p:spPr>
          <a:xfrm>
            <a:off x="9724845" y="3088256"/>
            <a:ext cx="2168106" cy="741871"/>
          </a:xfrm>
          <a:prstGeom prst="flowChartTerminator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Flowchart: Terminator 7">
            <a:extLst>
              <a:ext uri="{FF2B5EF4-FFF2-40B4-BE49-F238E27FC236}">
                <a16:creationId xmlns:a16="http://schemas.microsoft.com/office/drawing/2014/main" id="{7B37B765-692A-857C-E7F2-124A4CDBED55}"/>
              </a:ext>
            </a:extLst>
          </p:cNvPr>
          <p:cNvSpPr/>
          <p:nvPr/>
        </p:nvSpPr>
        <p:spPr>
          <a:xfrm>
            <a:off x="5042139" y="3102631"/>
            <a:ext cx="2168106" cy="741871"/>
          </a:xfrm>
          <a:prstGeom prst="flowChartTerminator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Flowchart: Terminator 8">
            <a:extLst>
              <a:ext uri="{FF2B5EF4-FFF2-40B4-BE49-F238E27FC236}">
                <a16:creationId xmlns:a16="http://schemas.microsoft.com/office/drawing/2014/main" id="{4C2EFE3B-66BF-04D0-15DF-FE9AE04A1949}"/>
              </a:ext>
            </a:extLst>
          </p:cNvPr>
          <p:cNvSpPr/>
          <p:nvPr/>
        </p:nvSpPr>
        <p:spPr>
          <a:xfrm>
            <a:off x="2683534" y="3088255"/>
            <a:ext cx="2168106" cy="741871"/>
          </a:xfrm>
          <a:prstGeom prst="flowChartTerminator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Flowchart: Terminator 9">
            <a:extLst>
              <a:ext uri="{FF2B5EF4-FFF2-40B4-BE49-F238E27FC236}">
                <a16:creationId xmlns:a16="http://schemas.microsoft.com/office/drawing/2014/main" id="{E7AE7807-BE15-C66F-1B9D-AC025CE194DE}"/>
              </a:ext>
            </a:extLst>
          </p:cNvPr>
          <p:cNvSpPr/>
          <p:nvPr/>
        </p:nvSpPr>
        <p:spPr>
          <a:xfrm>
            <a:off x="342181" y="3102632"/>
            <a:ext cx="2168106" cy="741871"/>
          </a:xfrm>
          <a:prstGeom prst="flowChartTerminator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Flowchart: Terminator 10">
            <a:extLst>
              <a:ext uri="{FF2B5EF4-FFF2-40B4-BE49-F238E27FC236}">
                <a16:creationId xmlns:a16="http://schemas.microsoft.com/office/drawing/2014/main" id="{383A025F-5A0E-86AF-02B7-112D1FBCE255}"/>
              </a:ext>
            </a:extLst>
          </p:cNvPr>
          <p:cNvSpPr/>
          <p:nvPr/>
        </p:nvSpPr>
        <p:spPr>
          <a:xfrm>
            <a:off x="7366240" y="3114131"/>
            <a:ext cx="2168106" cy="741871"/>
          </a:xfrm>
          <a:prstGeom prst="flowChartTerminator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F84FE-E93B-73BD-6436-BB13C507C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0691" y="1161690"/>
            <a:ext cx="10515600" cy="4974567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To summarize,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vascular (large- and small-vessel) causes of intrinsic AKI </a:t>
            </a:r>
            <a:r>
              <a:rPr lang="en-GB" i="0" dirty="0">
                <a:effectLst/>
                <a:highlight>
                  <a:srgbClr val="FFFFFF"/>
                </a:highlight>
                <a:latin typeface="proxima_nova_rgregular"/>
              </a:rPr>
              <a:t>include the following:</a:t>
            </a:r>
          </a:p>
          <a:p>
            <a:pPr marL="0" indent="0" algn="l">
              <a:buNone/>
            </a:pPr>
            <a:endParaRPr lang="en-GB" b="0" i="0" dirty="0">
              <a:solidFill>
                <a:srgbClr val="FF0000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Renal artery obstruction - thrombosis, emboli, dissection, vasculitis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Renal vein obstruction – thrombosis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Microangiopathy - TTP, HUS, disseminated intravascular coagulation (DIC), preeclampsia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u="sng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Malignant hypertension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Scleroderma renal crisis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Transplant rejection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Atheroembolic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disease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9065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F84FE-E93B-73BD-6436-BB13C507C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0691" y="1161691"/>
            <a:ext cx="10515600" cy="4336212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Glomerular causes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include the following: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strike="noStrike" dirty="0">
                <a:effectLst/>
                <a:highlight>
                  <a:srgbClr val="FFFFFF"/>
                </a:highlight>
                <a:latin typeface="proxima_nova_rgregular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Anti–glomerular basement membrane (GBM) disease</a:t>
            </a:r>
            <a:r>
              <a:rPr lang="en-GB" i="0" dirty="0">
                <a:effectLst/>
                <a:highlight>
                  <a:srgbClr val="FFFFFF"/>
                </a:highlight>
                <a:latin typeface="proxima_nova_rgregular"/>
              </a:rPr>
              <a:t> </a:t>
            </a:r>
          </a:p>
          <a:p>
            <a:pPr algn="l">
              <a:buFontTx/>
              <a:buChar char="-"/>
            </a:pP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as part of Goodpasture syndrome or renal limited disease</a:t>
            </a:r>
          </a:p>
          <a:p>
            <a:pPr algn="l">
              <a:buFontTx/>
              <a:buChar char="-"/>
            </a:pPr>
            <a:endParaRPr lang="en-GB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Tx/>
              <a:buChar char="-"/>
            </a:pPr>
            <a:endParaRPr lang="en-GB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Pauci-immune glomerulonephritis </a:t>
            </a: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- </a:t>
            </a:r>
            <a:r>
              <a:rPr lang="en-GB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Antineutrophil cytoplasmic antibody (ANCA</a:t>
            </a: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)</a:t>
            </a:r>
          </a:p>
          <a:p>
            <a:pPr marL="0" indent="0" algn="l">
              <a:buNone/>
            </a:pP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–associated glomerulonephritis such </a:t>
            </a:r>
            <a:r>
              <a:rPr lang="en-GB" i="0" strike="noStrike" dirty="0">
                <a:effectLst/>
                <a:highlight>
                  <a:srgbClr val="FFFFFF"/>
                </a:highlight>
                <a:latin typeface="proxima_nova_rgregular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granulomatosis with polyangiitis (Wegener granulomatosis)</a:t>
            </a:r>
            <a:r>
              <a:rPr lang="en-GB" i="0" dirty="0">
                <a:effectLst/>
                <a:highlight>
                  <a:srgbClr val="FFFFFF"/>
                </a:highlight>
                <a:latin typeface="proxima_nova_rgregular"/>
              </a:rPr>
              <a:t>, </a:t>
            </a:r>
          </a:p>
          <a:p>
            <a:pPr marL="0" indent="0" algn="l">
              <a:buNone/>
            </a:pPr>
            <a:r>
              <a:rPr lang="en-GB" i="0" strike="noStrike" dirty="0">
                <a:effectLst/>
                <a:highlight>
                  <a:srgbClr val="FFFFFF"/>
                </a:highlight>
                <a:latin typeface="proxima_nova_rgregula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     eosinophilic granulomatosis with polyangiitis (Churg-Strauss syndrome)</a:t>
            </a:r>
            <a:r>
              <a:rPr lang="en-GB" i="0" dirty="0">
                <a:effectLst/>
                <a:highlight>
                  <a:srgbClr val="FFFFFF"/>
                </a:highlight>
                <a:latin typeface="proxima_nova_rgregular"/>
              </a:rPr>
              <a:t>, microscopic </a:t>
            </a:r>
            <a:r>
              <a:rPr lang="en-GB" i="0" u="sng" dirty="0">
                <a:effectLst/>
                <a:highlight>
                  <a:srgbClr val="FFFFFF"/>
                </a:highlight>
                <a:latin typeface="proxima_nova_rgregular"/>
              </a:rPr>
              <a:t>polyangiitis</a:t>
            </a:r>
          </a:p>
          <a:p>
            <a:pPr marL="0" indent="0" algn="l">
              <a:buNone/>
            </a:pPr>
            <a:endParaRPr lang="en-GB" i="0" dirty="0"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Immune complex glomerulonephritis </a:t>
            </a: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- </a:t>
            </a:r>
            <a:r>
              <a:rPr lang="en-GB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Lupus nephritis</a:t>
            </a: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postinfectious glomerulonephritis, </a:t>
            </a:r>
          </a:p>
          <a:p>
            <a:pPr marL="0" indent="0" algn="l">
              <a:buNone/>
            </a:pP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IgA nephropathy, cryoglobulinemia</a:t>
            </a:r>
            <a:r>
              <a:rPr lang="en-GB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primary membranoproliferative glomerulonephritis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7654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F84FE-E93B-73BD-6436-BB13C507C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9226" y="1167441"/>
            <a:ext cx="10515600" cy="5193102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Tubular </a:t>
            </a:r>
            <a:r>
              <a:rPr lang="en-GB" b="1" i="0" dirty="0" err="1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etiologies</a:t>
            </a: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may include ischemia or cytotoxicity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Cytotoxic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etiologies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include the following: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Heme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pigment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- Rhabdomyolysis, intravascular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hemolysis</a:t>
            </a: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Crystals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-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Tumor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lysis syndrome,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dysproteinemia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seizures,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ethylene glycol poisoning, megadose vitamin C,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acyclovir, indinavir, methotrexate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Drugs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- Aminoglycosides, lithium, amphotericin B, pentamidine, cisplatin, pemetrexed,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 zoledronic acid,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ifosfamide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radiocontrast agents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Lysozyme-induced nephropathy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5607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5AEB380-05E8-A53A-494D-C691262877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25448"/>
          <a:stretch/>
        </p:blipFill>
        <p:spPr>
          <a:xfrm>
            <a:off x="0" y="-49115"/>
            <a:ext cx="12560060" cy="644804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805B06-CE64-0CEA-6F4F-D142DCDB2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0748" y="3341687"/>
            <a:ext cx="4151910" cy="42930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r-Latn-RS" sz="800" b="1" dirty="0"/>
          </a:p>
          <a:p>
            <a:pPr marL="0" indent="0">
              <a:buNone/>
            </a:pPr>
            <a:endParaRPr lang="sr-Latn-RS" sz="1400" b="1" dirty="0"/>
          </a:p>
          <a:p>
            <a:pPr>
              <a:lnSpc>
                <a:spcPct val="90000"/>
              </a:lnSpc>
            </a:pPr>
            <a:r>
              <a:rPr lang="en-GB" sz="1600" b="1" dirty="0"/>
              <a:t>regulation of extracellular fluid volume</a:t>
            </a:r>
            <a:endParaRPr lang="sr-Latn-RS" sz="1600" b="1" dirty="0"/>
          </a:p>
          <a:p>
            <a:pPr>
              <a:lnSpc>
                <a:spcPct val="90000"/>
              </a:lnSpc>
            </a:pPr>
            <a:r>
              <a:rPr lang="en-GB" sz="1600" b="1" dirty="0"/>
              <a:t>regulation of osmolarity</a:t>
            </a:r>
          </a:p>
          <a:p>
            <a:pPr>
              <a:lnSpc>
                <a:spcPct val="90000"/>
              </a:lnSpc>
            </a:pPr>
            <a:r>
              <a:rPr lang="en-GB" sz="1600" b="1" dirty="0"/>
              <a:t>regulation of ion concentrations</a:t>
            </a:r>
          </a:p>
          <a:p>
            <a:pPr>
              <a:lnSpc>
                <a:spcPct val="90000"/>
              </a:lnSpc>
            </a:pPr>
            <a:r>
              <a:rPr lang="en-GB" sz="1600" b="1" dirty="0"/>
              <a:t>regulation of p</a:t>
            </a:r>
            <a:r>
              <a:rPr lang="sr-Latn-RS" sz="1600" b="1" dirty="0"/>
              <a:t>H</a:t>
            </a:r>
            <a:r>
              <a:rPr lang="en-GB" sz="1600" b="1" dirty="0"/>
              <a:t> </a:t>
            </a:r>
          </a:p>
          <a:p>
            <a:pPr>
              <a:lnSpc>
                <a:spcPct val="90000"/>
              </a:lnSpc>
            </a:pPr>
            <a:r>
              <a:rPr lang="en-GB" sz="1600" b="1" dirty="0"/>
              <a:t>excretion of wastes and toxins</a:t>
            </a:r>
            <a:endParaRPr lang="sr-Latn-RS" sz="1600" b="1" dirty="0"/>
          </a:p>
          <a:p>
            <a:pPr>
              <a:lnSpc>
                <a:spcPct val="90000"/>
              </a:lnSpc>
            </a:pPr>
            <a:r>
              <a:rPr lang="en-GB" sz="1600" b="1" dirty="0"/>
              <a:t>production of hormones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83FC35-0ECA-89E7-3C88-625F0FD9EE21}"/>
              </a:ext>
            </a:extLst>
          </p:cNvPr>
          <p:cNvSpPr txBox="1"/>
          <p:nvPr/>
        </p:nvSpPr>
        <p:spPr>
          <a:xfrm>
            <a:off x="898778" y="4220120"/>
            <a:ext cx="49556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rgbClr val="FF0000"/>
                </a:solidFill>
              </a:rPr>
              <a:t>THE KIDNEYS ARE ESSENTIAL </a:t>
            </a:r>
            <a:r>
              <a:rPr lang="sr-Latn-RS" sz="1600" b="1" dirty="0">
                <a:solidFill>
                  <a:srgbClr val="FF0000"/>
                </a:solidFill>
              </a:rPr>
              <a:t> </a:t>
            </a:r>
            <a:r>
              <a:rPr lang="en-GB" sz="1600" b="1" dirty="0">
                <a:solidFill>
                  <a:srgbClr val="FF0000"/>
                </a:solidFill>
              </a:rPr>
              <a:t>FOR </a:t>
            </a:r>
            <a:r>
              <a:rPr lang="sr-Latn-RS" sz="1600" b="1" dirty="0">
                <a:solidFill>
                  <a:srgbClr val="FF0000"/>
                </a:solidFill>
              </a:rPr>
              <a:t> </a:t>
            </a:r>
            <a:r>
              <a:rPr lang="en-GB" sz="1600" b="1" dirty="0">
                <a:solidFill>
                  <a:srgbClr val="FF0000"/>
                </a:solidFill>
              </a:rPr>
              <a:t>HOMEOSTASIS </a:t>
            </a:r>
            <a:endParaRPr lang="sr-Latn-RS" sz="1600" b="1" dirty="0">
              <a:solidFill>
                <a:srgbClr val="FF0000"/>
              </a:solidFill>
            </a:endParaRPr>
          </a:p>
          <a:p>
            <a:pPr algn="ctr"/>
            <a:endParaRPr lang="sr-Latn-RS" sz="1600" b="1" dirty="0">
              <a:solidFill>
                <a:srgbClr val="FF0000"/>
              </a:solidFill>
            </a:endParaRPr>
          </a:p>
          <a:p>
            <a:pPr algn="ctr"/>
            <a:r>
              <a:rPr lang="en-GB" sz="1600" dirty="0"/>
              <a:t>(maintaining a constant internal environment) </a:t>
            </a:r>
            <a:endParaRPr lang="sr-Latn-RS" sz="1600" dirty="0"/>
          </a:p>
        </p:txBody>
      </p:sp>
    </p:spTree>
    <p:extLst>
      <p:ext uri="{BB962C8B-B14F-4D97-AF65-F5344CB8AC3E}">
        <p14:creationId xmlns:p14="http://schemas.microsoft.com/office/powerpoint/2010/main" val="4140995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F84FE-E93B-73BD-6436-BB13C507C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0690" y="1161690"/>
            <a:ext cx="11141015" cy="4727275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Interstitial causes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include the following: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Drugs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-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Penicillins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cephalosporins, NSAIDs, proton pump inhibitors, allopurinol,   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rifampin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indinavir, mesalamine,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sulfonamides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 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Infection </a:t>
            </a:r>
          </a:p>
          <a:p>
            <a:pPr marL="0" indent="0" algn="l">
              <a:buNone/>
            </a:pPr>
            <a:r>
              <a:rPr lang="en-GB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- Pyelonephritis, viral nephritides (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eg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BK virus nephropathy in HSCT recipients)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Immunotherapy and targeted therapy 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Systemic disease </a:t>
            </a:r>
          </a:p>
          <a:p>
            <a:pPr marL="0" indent="0" algn="l">
              <a:buNone/>
            </a:pPr>
            <a:r>
              <a:rPr lang="en-GB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-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Sjögren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syndrome, sarcoid, lupus, lymphoma,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leukemia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tubulonephritis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uveitis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60430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F958E-54B5-79B3-E2AF-9C6A57045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962" y="1253331"/>
            <a:ext cx="10515600" cy="43513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Anticoagulant-related nephropathy </a:t>
            </a:r>
          </a:p>
          <a:p>
            <a:pPr marL="0" indent="0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is a form of AKI </a:t>
            </a:r>
            <a:r>
              <a:rPr lang="en-GB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 which over-anticoagulation </a:t>
            </a:r>
          </a:p>
          <a:p>
            <a:pPr marL="0" indent="0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causes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profuse glomerular </a:t>
            </a:r>
            <a:r>
              <a:rPr lang="en-GB" b="1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hemorrhage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 </a:t>
            </a:r>
          </a:p>
          <a:p>
            <a:pPr marL="0" indent="0">
              <a:buNone/>
            </a:pPr>
            <a:endParaRPr lang="en-GB" b="1" dirty="0">
              <a:solidFill>
                <a:srgbClr val="2A2A2A"/>
              </a:solidFill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endParaRPr lang="en-GB" dirty="0">
              <a:solidFill>
                <a:srgbClr val="2A2A2A"/>
              </a:solidFill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Kidney biopsies in these patients show red blood cells </a:t>
            </a:r>
          </a:p>
          <a:p>
            <a:pPr marL="0" indent="0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 red cell casts filling numerous renal tubules.</a:t>
            </a:r>
            <a:r>
              <a:rPr lang="en-GB" b="0" i="0" baseline="3000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 </a:t>
            </a:r>
          </a:p>
          <a:p>
            <a:pPr marL="0" indent="0">
              <a:buNone/>
            </a:pPr>
            <a:endParaRPr lang="en-GB" b="0" i="0" baseline="3000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endParaRPr lang="en-GB" b="0" i="0" baseline="3000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Studies of anticoagulation for atrial fibrillation </a:t>
            </a:r>
          </a:p>
          <a:p>
            <a:pPr marL="0" indent="0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have shown that in elderly and Asian patients, </a:t>
            </a:r>
          </a:p>
          <a:p>
            <a:pPr marL="0" indent="0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the risk of anticoagulant-related nephropathy is greater with warfarin </a:t>
            </a:r>
          </a:p>
          <a:p>
            <a:pPr marL="0" indent="0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than with direct oral anticoagulants (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eg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apixaban, rivaroxaban, dabigatran)</a:t>
            </a:r>
          </a:p>
          <a:p>
            <a:pPr marL="0" indent="0">
              <a:buNone/>
            </a:pPr>
            <a:endParaRPr lang="en-GB" dirty="0">
              <a:solidFill>
                <a:srgbClr val="2A2A2A"/>
              </a:solidFill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endParaRPr lang="en-GB" dirty="0">
              <a:solidFill>
                <a:srgbClr val="2A2A2A"/>
              </a:solidFill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7566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7C199-D9CC-2349-59B8-4416BCB40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8713" y="1170016"/>
            <a:ext cx="10515600" cy="4805213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Cardiopulmonary bypass and AKI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Longer time on extracorporeal cardiopulmonary bypass is commonly accepted as a risk factor for AKI.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bold"/>
              </a:rPr>
              <a:t> 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Achieving moderate glucose control and using balanced crystalloid solutions perioperatively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have been associated with decreased risk of AKI.</a:t>
            </a:r>
            <a:r>
              <a:rPr lang="en-GB" b="0" i="0" baseline="3000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Similarly, implementing the KDIGO “bundle of care” in high-risk patients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has been associated with decreased risk of AKI postoperatively.</a:t>
            </a:r>
            <a:r>
              <a:rPr lang="en-GB" b="0" i="0" baseline="3000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 </a:t>
            </a:r>
          </a:p>
          <a:p>
            <a:pPr marL="0" indent="0" algn="l">
              <a:buNone/>
            </a:pPr>
            <a:endParaRPr lang="en-GB" b="0" i="0" baseline="3000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This bundle consists of the following: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Discontinuation of nephrotoxic agents for 48 hours postoperatively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Avoidance of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hyperglycemia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for 72 hours postoperatively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Close monitoring of UOP and serum creatinine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Consideration of alternatives to radiocontrast agent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Optimization of volume status and perfusion pressure using a prespecified algorithm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Functional hemodynamic monitoring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69706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A4551-668C-D619-23C5-6A461FB4A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35180"/>
            <a:ext cx="10515600" cy="43513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sz="3300" b="1" dirty="0">
                <a:solidFill>
                  <a:srgbClr val="FF0000"/>
                </a:solidFill>
              </a:rPr>
              <a:t>Postrenal AKI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Mechanical obstruction of the urinary collecting system, </a:t>
            </a:r>
          </a:p>
          <a:p>
            <a:pPr marL="0" indent="0">
              <a:buNone/>
            </a:pPr>
            <a:r>
              <a:rPr lang="en-GB" dirty="0"/>
              <a:t>including the renal pelvis, ureters, bladder, or urethra, </a:t>
            </a:r>
          </a:p>
          <a:p>
            <a:pPr marL="0" indent="0">
              <a:buNone/>
            </a:pPr>
            <a:r>
              <a:rPr lang="en-GB" dirty="0"/>
              <a:t>results in obstructive uropathy or postrenal AKI.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Causes of obstruction include the following:</a:t>
            </a:r>
          </a:p>
          <a:p>
            <a:endParaRPr lang="en-GB" dirty="0"/>
          </a:p>
          <a:p>
            <a:r>
              <a:rPr lang="en-GB" b="1" dirty="0"/>
              <a:t>Stone disease</a:t>
            </a:r>
          </a:p>
          <a:p>
            <a:r>
              <a:rPr lang="en-GB" b="1" dirty="0"/>
              <a:t>Stricture</a:t>
            </a:r>
          </a:p>
          <a:p>
            <a:r>
              <a:rPr lang="en-GB" b="1" dirty="0"/>
              <a:t>Intraluminal, extraluminal, or intramural </a:t>
            </a:r>
            <a:r>
              <a:rPr lang="en-GB" b="1" dirty="0" err="1"/>
              <a:t>tumors</a:t>
            </a:r>
            <a:endParaRPr lang="en-GB" b="1" dirty="0"/>
          </a:p>
          <a:p>
            <a:r>
              <a:rPr lang="en-GB" b="1" dirty="0"/>
              <a:t>Thrombosis or compressive hematoma</a:t>
            </a:r>
          </a:p>
          <a:p>
            <a:r>
              <a:rPr lang="en-GB" b="1" dirty="0"/>
              <a:t>Fibrosis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11F281-712B-ED09-A2AF-8DA3CD573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8784" y="939456"/>
            <a:ext cx="4696471" cy="5283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6AD527-D15F-6518-1AE0-FA14E632A048}"/>
              </a:ext>
            </a:extLst>
          </p:cNvPr>
          <p:cNvSpPr/>
          <p:nvPr/>
        </p:nvSpPr>
        <p:spPr>
          <a:xfrm>
            <a:off x="6527321" y="3324045"/>
            <a:ext cx="2035834" cy="30289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AA7984-FA8B-2274-E5D9-05649BF7311D}"/>
              </a:ext>
            </a:extLst>
          </p:cNvPr>
          <p:cNvSpPr/>
          <p:nvPr/>
        </p:nvSpPr>
        <p:spPr>
          <a:xfrm>
            <a:off x="8589035" y="4526459"/>
            <a:ext cx="2416220" cy="18265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4440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3DEF8E-FD5A-25F2-68EA-AD8056E73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502" y="1253331"/>
            <a:ext cx="10515600" cy="43513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b="1" dirty="0"/>
              <a:t>If the site of obstruction is unilateral</a:t>
            </a:r>
            <a:r>
              <a:rPr lang="en-GB" dirty="0"/>
              <a:t>, </a:t>
            </a:r>
          </a:p>
          <a:p>
            <a:pPr marL="0" indent="0">
              <a:buNone/>
            </a:pPr>
            <a:r>
              <a:rPr lang="en-GB" dirty="0"/>
              <a:t>then a rise in the serum creatinine level may not be apparent</a:t>
            </a:r>
          </a:p>
          <a:p>
            <a:pPr marL="0" indent="0">
              <a:buNone/>
            </a:pPr>
            <a:r>
              <a:rPr lang="en-GB" dirty="0"/>
              <a:t> because of the preserved function of the contralateral kidney.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 Nevertheless, even with unilateral obstruction, </a:t>
            </a:r>
          </a:p>
          <a:p>
            <a:pPr marL="0" indent="0">
              <a:buNone/>
            </a:pPr>
            <a:r>
              <a:rPr lang="en-GB" dirty="0"/>
              <a:t>a significant loss of GFR occurs, </a:t>
            </a:r>
          </a:p>
          <a:p>
            <a:pPr marL="0" indent="0">
              <a:buNone/>
            </a:pPr>
            <a:r>
              <a:rPr lang="en-GB" dirty="0"/>
              <a:t>and patients with partial obstruction may develop progressive loss of GFR </a:t>
            </a:r>
          </a:p>
          <a:p>
            <a:pPr marL="0" indent="0">
              <a:buNone/>
            </a:pPr>
            <a:r>
              <a:rPr lang="en-GB" dirty="0"/>
              <a:t>if the obstruction is not relieved.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Bilateral obstruction </a:t>
            </a:r>
            <a:r>
              <a:rPr lang="en-GB" dirty="0"/>
              <a:t>is usually a result of prostate enlargement or </a:t>
            </a:r>
            <a:r>
              <a:rPr lang="en-GB" dirty="0" err="1"/>
              <a:t>tumors</a:t>
            </a:r>
            <a:r>
              <a:rPr lang="en-GB" dirty="0"/>
              <a:t> in men </a:t>
            </a:r>
          </a:p>
          <a:p>
            <a:pPr marL="0" indent="0">
              <a:buNone/>
            </a:pPr>
            <a:r>
              <a:rPr lang="en-GB" dirty="0"/>
              <a:t>and urologic or </a:t>
            </a:r>
            <a:r>
              <a:rPr lang="en-GB" dirty="0" err="1"/>
              <a:t>gynecologic</a:t>
            </a:r>
            <a:r>
              <a:rPr lang="en-GB" dirty="0"/>
              <a:t> </a:t>
            </a:r>
            <a:r>
              <a:rPr lang="en-GB" dirty="0" err="1"/>
              <a:t>tumors</a:t>
            </a:r>
            <a:r>
              <a:rPr lang="en-GB" dirty="0"/>
              <a:t> in women.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u="sng" dirty="0"/>
              <a:t>Patients who develop anuria </a:t>
            </a:r>
          </a:p>
          <a:p>
            <a:pPr marL="0" indent="0">
              <a:buNone/>
            </a:pPr>
            <a:r>
              <a:rPr lang="en-GB" u="sng" dirty="0"/>
              <a:t>typically have an obstruction at the level of the bladder or downstream to it.</a:t>
            </a:r>
          </a:p>
        </p:txBody>
      </p:sp>
    </p:spTree>
    <p:extLst>
      <p:ext uri="{BB962C8B-B14F-4D97-AF65-F5344CB8AC3E}">
        <p14:creationId xmlns:p14="http://schemas.microsoft.com/office/powerpoint/2010/main" val="4897315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095E3-1121-B093-D1C1-A0B0B4F7AF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dirty="0"/>
              <a:t>To summarize, </a:t>
            </a:r>
          </a:p>
          <a:p>
            <a:pPr marL="0" indent="0">
              <a:buNone/>
            </a:pPr>
            <a:r>
              <a:rPr lang="en-GB" dirty="0"/>
              <a:t>causes of postrenal AKI include the following: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Ureteric obstruction </a:t>
            </a:r>
          </a:p>
          <a:p>
            <a:pPr marL="0" indent="0">
              <a:buNone/>
            </a:pPr>
            <a:r>
              <a:rPr lang="en-GB" dirty="0"/>
              <a:t>   - Stone disease, </a:t>
            </a:r>
            <a:r>
              <a:rPr lang="en-GB" dirty="0" err="1"/>
              <a:t>tumor</a:t>
            </a:r>
            <a:r>
              <a:rPr lang="en-GB" dirty="0"/>
              <a:t>, fibrosis, ligation during pelvic surgery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Bladder neck obstruction </a:t>
            </a:r>
          </a:p>
          <a:p>
            <a:pPr marL="0" indent="0">
              <a:buNone/>
            </a:pPr>
            <a:r>
              <a:rPr lang="en-GB" dirty="0"/>
              <a:t>   - Benign prostatic hyperplasia (BPH), prostate cancer, neurogenic bladder, </a:t>
            </a:r>
          </a:p>
          <a:p>
            <a:pPr marL="0" indent="0">
              <a:buNone/>
            </a:pPr>
            <a:r>
              <a:rPr lang="en-GB" dirty="0"/>
              <a:t>     tricyclic antidepressants, ganglion blockers, </a:t>
            </a:r>
          </a:p>
          <a:p>
            <a:pPr marL="0" indent="0">
              <a:buNone/>
            </a:pPr>
            <a:r>
              <a:rPr lang="en-GB" dirty="0"/>
              <a:t>     bladder </a:t>
            </a:r>
            <a:r>
              <a:rPr lang="en-GB" dirty="0" err="1"/>
              <a:t>tumor</a:t>
            </a:r>
            <a:r>
              <a:rPr lang="en-GB" dirty="0"/>
              <a:t>, stone disease, </a:t>
            </a:r>
            <a:r>
              <a:rPr lang="en-GB" dirty="0" err="1"/>
              <a:t>hemorrhage</a:t>
            </a:r>
            <a:r>
              <a:rPr lang="en-GB" dirty="0"/>
              <a:t>/clot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Urethral obstruction </a:t>
            </a:r>
          </a:p>
          <a:p>
            <a:pPr marL="0" indent="0">
              <a:buNone/>
            </a:pPr>
            <a:r>
              <a:rPr lang="en-GB" dirty="0"/>
              <a:t>     - Strictures, </a:t>
            </a:r>
            <a:r>
              <a:rPr lang="en-GB" dirty="0" err="1"/>
              <a:t>tumor</a:t>
            </a:r>
            <a:r>
              <a:rPr lang="en-GB" dirty="0"/>
              <a:t>, phimosis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Intra-abdominal hypertension </a:t>
            </a:r>
            <a:r>
              <a:rPr lang="en-GB" dirty="0"/>
              <a:t>- Tense ascites</a:t>
            </a:r>
          </a:p>
          <a:p>
            <a:endParaRPr lang="en-GB" dirty="0"/>
          </a:p>
          <a:p>
            <a:r>
              <a:rPr lang="en-GB" b="1" dirty="0"/>
              <a:t>Renal vein thrombosis</a:t>
            </a:r>
          </a:p>
        </p:txBody>
      </p:sp>
    </p:spTree>
    <p:extLst>
      <p:ext uri="{BB962C8B-B14F-4D97-AF65-F5344CB8AC3E}">
        <p14:creationId xmlns:p14="http://schemas.microsoft.com/office/powerpoint/2010/main" val="14416961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60271-8D64-26CC-577C-48CC2531BC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7212" y="1365550"/>
            <a:ext cx="10515600" cy="43513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b="1" dirty="0"/>
              <a:t>Diseases causing urinary</a:t>
            </a:r>
            <a:r>
              <a:rPr lang="en-GB" dirty="0"/>
              <a:t> </a:t>
            </a:r>
            <a:r>
              <a:rPr lang="en-GB" b="1" dirty="0"/>
              <a:t>obstruction from the level of the </a:t>
            </a:r>
            <a:r>
              <a:rPr lang="en-GB" b="1" u="sng" dirty="0"/>
              <a:t>renal tubules to the urethra </a:t>
            </a:r>
          </a:p>
          <a:p>
            <a:pPr marL="0" indent="0">
              <a:buNone/>
            </a:pPr>
            <a:r>
              <a:rPr lang="en-GB" dirty="0"/>
              <a:t>include the following:</a:t>
            </a:r>
          </a:p>
          <a:p>
            <a:endParaRPr lang="en-GB" dirty="0"/>
          </a:p>
          <a:p>
            <a:r>
              <a:rPr lang="en-GB" b="1" dirty="0"/>
              <a:t>Tubular obstruction from crystals </a:t>
            </a:r>
          </a:p>
          <a:p>
            <a:pPr marL="0" indent="0">
              <a:buNone/>
            </a:pPr>
            <a:r>
              <a:rPr lang="en-GB" dirty="0"/>
              <a:t>    - </a:t>
            </a:r>
            <a:r>
              <a:rPr lang="en-GB" dirty="0" err="1"/>
              <a:t>Eg</a:t>
            </a:r>
            <a:r>
              <a:rPr lang="en-GB" dirty="0"/>
              <a:t>, uric acid, calcium oxalate, acyclovir, </a:t>
            </a:r>
            <a:r>
              <a:rPr lang="en-GB" dirty="0" err="1"/>
              <a:t>sulfonamide</a:t>
            </a:r>
            <a:r>
              <a:rPr lang="en-GB" dirty="0"/>
              <a:t>, methotrexate, myeloma light chains</a:t>
            </a:r>
          </a:p>
          <a:p>
            <a:endParaRPr lang="en-GB" dirty="0"/>
          </a:p>
          <a:p>
            <a:r>
              <a:rPr lang="en-GB" b="1" dirty="0"/>
              <a:t>Ureteral obstruction </a:t>
            </a:r>
          </a:p>
          <a:p>
            <a:pPr marL="0" indent="0">
              <a:buNone/>
            </a:pPr>
            <a:r>
              <a:rPr lang="en-GB" dirty="0"/>
              <a:t>    - Retroperitoneal </a:t>
            </a:r>
            <a:r>
              <a:rPr lang="en-GB" dirty="0" err="1"/>
              <a:t>tumor</a:t>
            </a:r>
            <a:r>
              <a:rPr lang="en-GB" dirty="0"/>
              <a:t>, retroperitoneal fibrosis (</a:t>
            </a:r>
            <a:r>
              <a:rPr lang="en-GB" dirty="0" err="1"/>
              <a:t>methysergide</a:t>
            </a:r>
            <a:r>
              <a:rPr lang="en-GB" dirty="0"/>
              <a:t>, propranolol, hydralazine), </a:t>
            </a:r>
          </a:p>
          <a:p>
            <a:pPr marL="0" indent="0">
              <a:buNone/>
            </a:pPr>
            <a:r>
              <a:rPr lang="en-GB" dirty="0"/>
              <a:t>      urolithiasis, papillary necrosis, BK virus infection</a:t>
            </a:r>
          </a:p>
          <a:p>
            <a:endParaRPr lang="en-GB" dirty="0"/>
          </a:p>
          <a:p>
            <a:r>
              <a:rPr lang="en-GB" b="1" dirty="0"/>
              <a:t>Urethral obstruction </a:t>
            </a:r>
          </a:p>
          <a:p>
            <a:pPr marL="0" indent="0">
              <a:buNone/>
            </a:pPr>
            <a:r>
              <a:rPr lang="en-GB" dirty="0"/>
              <a:t>     - BPH; prostate, cervical, bladder, or colorectal carcinoma; </a:t>
            </a:r>
          </a:p>
          <a:p>
            <a:pPr marL="0" indent="0">
              <a:buNone/>
            </a:pPr>
            <a:r>
              <a:rPr lang="en-GB" dirty="0"/>
              <a:t>      bladder hematoma; bladder stone; </a:t>
            </a:r>
          </a:p>
          <a:p>
            <a:pPr marL="0" indent="0">
              <a:buNone/>
            </a:pPr>
            <a:r>
              <a:rPr lang="en-GB" dirty="0"/>
              <a:t>       obstructed Foley catheter; neurogenic bladder; stricture</a:t>
            </a:r>
          </a:p>
        </p:txBody>
      </p:sp>
    </p:spTree>
    <p:extLst>
      <p:ext uri="{BB962C8B-B14F-4D97-AF65-F5344CB8AC3E}">
        <p14:creationId xmlns:p14="http://schemas.microsoft.com/office/powerpoint/2010/main" val="37808015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E23FF4-1D0B-8048-90A6-5ED673320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0921"/>
            <a:ext cx="10515600" cy="5136042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RIFLE classification system</a:t>
            </a:r>
          </a:p>
          <a:p>
            <a:pPr marL="0" indent="0" algn="l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 2004, the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Acute Dialysis Quality Initiative workgroup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set forth a definition and classification system for acute renal failure, </a:t>
            </a:r>
          </a:p>
          <a:p>
            <a:pPr marL="0" indent="0" algn="l">
              <a:buNone/>
            </a:pPr>
            <a:r>
              <a:rPr lang="en-GB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described by the </a:t>
            </a: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acronym RIFLE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(</a:t>
            </a: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R</a:t>
            </a: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isk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of renal dysfunction, </a:t>
            </a: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I</a:t>
            </a: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njury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to the kidney, </a:t>
            </a: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F</a:t>
            </a: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ailure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or </a:t>
            </a: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L</a:t>
            </a: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oss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of kidney function, and  </a:t>
            </a: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E</a:t>
            </a: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nd-stage kidney disease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)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Investigators have since applied the RIFLE system to the clinical evaluation of AKI, </a:t>
            </a:r>
          </a:p>
          <a:p>
            <a:pPr marL="0" indent="0">
              <a:buNone/>
            </a:pPr>
            <a:r>
              <a:rPr lang="en-GB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although it was not originally intended for that purpose. AKI research increasingly uses RIFLE.</a:t>
            </a:r>
          </a:p>
          <a:p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When the failure classification is achieved by UO criteria, the designation of RIFLE-F</a:t>
            </a:r>
            <a:r>
              <a:rPr lang="en-GB" b="0" i="0" baseline="-2500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O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 is used to denote oliguria.</a:t>
            </a:r>
          </a:p>
          <a:p>
            <a:pPr algn="l"/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The initial stage, risk, has high sensitivity; more patients will be classified in this mild category, </a:t>
            </a:r>
          </a:p>
          <a:p>
            <a:pPr marL="0" indent="0" algn="l">
              <a:buNone/>
            </a:pPr>
            <a:r>
              <a:rPr lang="en-GB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including some who do not actually have kidney failure. 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Progression through the increasingly severe stages of RIFLE is marked by decreasing sensitivity and increasing specificity.</a:t>
            </a:r>
          </a:p>
          <a:p>
            <a:pPr algn="l"/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55843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11879" y="1466490"/>
            <a:ext cx="8298612" cy="486567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73" name="Text Box 1"/>
          <p:cNvSpPr txBox="1">
            <a:spLocks noChangeArrowheads="1"/>
          </p:cNvSpPr>
          <p:nvPr/>
        </p:nvSpPr>
        <p:spPr bwMode="auto">
          <a:xfrm>
            <a:off x="0" y="381641"/>
            <a:ext cx="12192000" cy="61494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1400" b="1" dirty="0">
                <a:solidFill>
                  <a:srgbClr val="FF0000"/>
                </a:solidFill>
                <a:latin typeface="Arial" charset="0"/>
                <a:ea typeface="msgothic" charset="0"/>
                <a:cs typeface="msgothic" charset="0"/>
              </a:rPr>
              <a:t>The RIFLE classification for acute renal failure</a:t>
            </a: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1400" dirty="0">
                <a:solidFill>
                  <a:srgbClr val="000000"/>
                </a:solidFill>
                <a:latin typeface="Arial" charset="0"/>
                <a:ea typeface="msgothic" charset="0"/>
                <a:cs typeface="msgothic" charset="0"/>
              </a:rPr>
              <a:t>The grade of injury or outcome is determined by either the serum level of creatinine or the rate of glomerular filtration (GFR), </a:t>
            </a:r>
            <a:endParaRPr lang="sr-Latn-RS" sz="1400" dirty="0">
              <a:solidFill>
                <a:srgbClr val="000000"/>
              </a:solidFill>
              <a:latin typeface="Arial" charset="0"/>
              <a:ea typeface="msgothic" charset="0"/>
              <a:cs typeface="msgothic" charset="0"/>
            </a:endParaRP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1400" dirty="0">
                <a:solidFill>
                  <a:srgbClr val="000000"/>
                </a:solidFill>
                <a:latin typeface="Arial" charset="0"/>
                <a:ea typeface="msgothic" charset="0"/>
                <a:cs typeface="msgothic" charset="0"/>
              </a:rPr>
              <a:t>whichever indicates the more severe grade of renal failure.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6967679" y="6626136"/>
            <a:ext cx="5224321" cy="2318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algn="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1050" dirty="0">
                <a:solidFill>
                  <a:srgbClr val="000000"/>
                </a:solidFill>
                <a:latin typeface="Arial" charset="0"/>
                <a:ea typeface="msgothic" charset="0"/>
                <a:cs typeface="msgothic" charset="0"/>
              </a:rPr>
              <a:t>Rachel Hilton CMAJ 2011;183:1167-1169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90B98FB-625B-CFA1-4239-3459AE547CC6}"/>
              </a:ext>
            </a:extLst>
          </p:cNvPr>
          <p:cNvSpPr/>
          <p:nvPr/>
        </p:nvSpPr>
        <p:spPr>
          <a:xfrm>
            <a:off x="2398143" y="2674189"/>
            <a:ext cx="1892061" cy="33182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524C8-AF91-0E27-E6FF-EEE4DFE4E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1460" y="1031994"/>
            <a:ext cx="10515600" cy="5271040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Acute Kidney Injury Network classification system</a:t>
            </a:r>
          </a:p>
          <a:p>
            <a:pPr marL="0" indent="0" algn="l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The </a:t>
            </a:r>
            <a:r>
              <a:rPr lang="en-GB" b="0" i="0" u="none" strike="noStrike" dirty="0">
                <a:effectLst/>
                <a:highlight>
                  <a:srgbClr val="FFFFFF"/>
                </a:highlight>
                <a:latin typeface="proxima_nova_rgregular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Acute Kidney Injury Network</a:t>
            </a:r>
            <a:r>
              <a:rPr lang="en-GB" b="0" i="0" dirty="0">
                <a:effectLst/>
                <a:highlight>
                  <a:srgbClr val="FFFFFF"/>
                </a:highlight>
                <a:latin typeface="proxima_nova_rgregular"/>
              </a:rPr>
              <a:t> (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AKIN) has developed specific criteria for the diagnosis of AKI. 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The AKIN defines AKI as abrupt (within 48 hours) reduction of kidney function, 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after excluding urinary obstruction and achieving adequate hydration,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manifested by any 1 of the following </a:t>
            </a:r>
            <a:r>
              <a:rPr lang="en-GB" b="0" i="0" baseline="3000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 </a:t>
            </a:r>
          </a:p>
          <a:p>
            <a:pPr marL="0" indent="0" algn="l">
              <a:buNone/>
            </a:pPr>
            <a:endParaRPr lang="en-GB" b="0" i="0" baseline="3000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 absolute increase in serum creatinine of 0.3 mg/dL or greater (≥26.4 µmol/L)</a:t>
            </a:r>
          </a:p>
          <a:p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 percentage increase in serum creatinine of 50% or greater (1.5-fold from baseline)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 reduction in urine output, defined as less than 0.5 mL/kg/h for more than 6 hours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AKIN has proposed a staging system for AKI that is modified from RIFLE.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 this system, either serum creatinine or urine output criteria can be used to determine the stage. 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1275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Jcm 09 01718 g001 550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79657" y="2574611"/>
            <a:ext cx="4407415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13277" y="1859946"/>
            <a:ext cx="3802073" cy="857250"/>
          </a:xfrm>
        </p:spPr>
        <p:txBody>
          <a:bodyPr>
            <a:normAutofit/>
          </a:bodyPr>
          <a:lstStyle/>
          <a:p>
            <a:br>
              <a:rPr lang="sr-Latn-CS" sz="1600" b="1" dirty="0"/>
            </a:br>
            <a:r>
              <a:rPr lang="sr-Latn-CS" sz="1600" b="1" dirty="0">
                <a:solidFill>
                  <a:srgbClr val="FF0000"/>
                </a:solidFill>
              </a:rPr>
              <a:t> </a:t>
            </a:r>
            <a:r>
              <a:rPr lang="en-GB" sz="1600" b="1" dirty="0">
                <a:solidFill>
                  <a:srgbClr val="FF0000"/>
                </a:solidFill>
              </a:rPr>
              <a:t>A</a:t>
            </a:r>
            <a:r>
              <a:rPr lang="sr-Latn-RS" sz="1600" b="1" dirty="0">
                <a:solidFill>
                  <a:srgbClr val="FF0000"/>
                </a:solidFill>
              </a:rPr>
              <a:t>KI</a:t>
            </a:r>
            <a:r>
              <a:rPr lang="en-GB" sz="1600" b="1" dirty="0">
                <a:solidFill>
                  <a:srgbClr val="FF0000"/>
                </a:solidFill>
              </a:rPr>
              <a:t> </a:t>
            </a:r>
            <a:r>
              <a:rPr lang="sr-Latn-RS" sz="1600" b="1" dirty="0">
                <a:solidFill>
                  <a:srgbClr val="FF0000"/>
                </a:solidFill>
              </a:rPr>
              <a:t> - </a:t>
            </a:r>
            <a:r>
              <a:rPr lang="en-GB" sz="1600" b="1" dirty="0">
                <a:solidFill>
                  <a:srgbClr val="FF0000"/>
                </a:solidFill>
              </a:rPr>
              <a:t>predictor of Mt in COVID 19</a:t>
            </a:r>
            <a:br>
              <a:rPr lang="en-US" sz="1600" b="1" dirty="0"/>
            </a:br>
            <a:endParaRPr lang="en-US" sz="1600" dirty="0"/>
          </a:p>
        </p:txBody>
      </p:sp>
      <p:sp>
        <p:nvSpPr>
          <p:cNvPr id="4" name="Rectangle 3"/>
          <p:cNvSpPr/>
          <p:nvPr/>
        </p:nvSpPr>
        <p:spPr>
          <a:xfrm>
            <a:off x="861121" y="5956995"/>
            <a:ext cx="499157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Fatal Outcomes of COVID-19 in Patients with Severe Acute Kidney Injury</a:t>
            </a:r>
            <a:r>
              <a:rPr lang="sr-Latn-CS" sz="900" dirty="0"/>
              <a:t> </a:t>
            </a:r>
            <a:r>
              <a:rPr lang="sv-SE" sz="900" i="1" dirty="0"/>
              <a:t>J. Clin. Med.</a:t>
            </a:r>
            <a:r>
              <a:rPr lang="sv-SE" sz="900" dirty="0"/>
              <a:t> 2020</a:t>
            </a:r>
            <a:endParaRPr lang="en-US" sz="900" dirty="0"/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A9FCA248-5DB3-0D54-0ADF-6BC5951A3A04}"/>
              </a:ext>
            </a:extLst>
          </p:cNvPr>
          <p:cNvSpPr txBox="1">
            <a:spLocks/>
          </p:cNvSpPr>
          <p:nvPr/>
        </p:nvSpPr>
        <p:spPr>
          <a:xfrm>
            <a:off x="6704930" y="1911537"/>
            <a:ext cx="3585603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sr-Latn-CS" sz="1600" b="1" dirty="0"/>
            </a:br>
            <a:r>
              <a:rPr lang="sr-Latn-CS" sz="1600" b="1" dirty="0"/>
              <a:t>          </a:t>
            </a:r>
            <a:r>
              <a:rPr lang="sr-Latn-CS" sz="1600" b="1" dirty="0">
                <a:solidFill>
                  <a:srgbClr val="FF0000"/>
                </a:solidFill>
              </a:rPr>
              <a:t>AKI  - predictor of Mt in MOD in ICU</a:t>
            </a:r>
            <a:br>
              <a:rPr lang="en-US" sz="1600" b="1" dirty="0"/>
            </a:br>
            <a:endParaRPr lang="en-US" sz="1600" dirty="0"/>
          </a:p>
        </p:txBody>
      </p:sp>
      <p:pic>
        <p:nvPicPr>
          <p:cNvPr id="1026" name="Picture 2" descr="Mortality according to the Acute Kidney Injury.">
            <a:extLst>
              <a:ext uri="{FF2B5EF4-FFF2-40B4-BE49-F238E27FC236}">
                <a16:creationId xmlns:a16="http://schemas.microsoft.com/office/drawing/2014/main" id="{74118A08-3D89-4EE9-51C6-360BF7C46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552" y="2574611"/>
            <a:ext cx="4407414" cy="3158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97C3F1-697E-44E9-C41B-CFDDE6FF555D}"/>
              </a:ext>
            </a:extLst>
          </p:cNvPr>
          <p:cNvSpPr txBox="1"/>
          <p:nvPr/>
        </p:nvSpPr>
        <p:spPr>
          <a:xfrm>
            <a:off x="6744072" y="5887745"/>
            <a:ext cx="366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900" dirty="0"/>
              <a:t>Epidemiological proﬁle of acute kidney injury in critically ill patients </a:t>
            </a:r>
            <a:endParaRPr lang="sr-Latn-RS" sz="900" dirty="0"/>
          </a:p>
          <a:p>
            <a:pPr algn="ctr"/>
            <a:r>
              <a:rPr lang="en-GB" sz="900" dirty="0"/>
              <a:t>admitted to intensive care units:</a:t>
            </a:r>
            <a:r>
              <a:rPr lang="sr-Latn-RS" sz="900" dirty="0"/>
              <a:t>.</a:t>
            </a:r>
            <a:r>
              <a:rPr lang="en-GB" sz="900" dirty="0"/>
              <a:t> </a:t>
            </a:r>
            <a:r>
              <a:rPr lang="en-GB" sz="900" i="1" dirty="0">
                <a:solidFill>
                  <a:srgbClr val="000000"/>
                </a:solidFill>
                <a:highlight>
                  <a:srgbClr val="FFFFFF"/>
                </a:highlight>
                <a:latin typeface="ff6"/>
              </a:rPr>
              <a:t>Braz. J. Nephrol</a:t>
            </a:r>
            <a:r>
              <a:rPr lang="en-GB" sz="900" dirty="0">
                <a:solidFill>
                  <a:srgbClr val="000000"/>
                </a:solidFill>
                <a:highlight>
                  <a:srgbClr val="FFFFFF"/>
                </a:highlight>
                <a:latin typeface="ff6"/>
              </a:rPr>
              <a:t>. 2021</a:t>
            </a:r>
            <a:endParaRPr lang="en-GB" sz="9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38D9B3-7DFC-C263-BC35-F7BADD9EC823}"/>
              </a:ext>
            </a:extLst>
          </p:cNvPr>
          <p:cNvSpPr txBox="1">
            <a:spLocks/>
          </p:cNvSpPr>
          <p:nvPr/>
        </p:nvSpPr>
        <p:spPr>
          <a:xfrm>
            <a:off x="2098307" y="705738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/>
              <a:t>The potential of acute renal dysfunction in </a:t>
            </a:r>
            <a:r>
              <a:rPr lang="en-GB" sz="1600" b="1" dirty="0">
                <a:solidFill>
                  <a:srgbClr val="FF0000"/>
                </a:solidFill>
              </a:rPr>
              <a:t>predicting mortality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2015DD-7CF5-6D7F-B4FC-BBACCC5B89EE}"/>
              </a:ext>
            </a:extLst>
          </p:cNvPr>
          <p:cNvSpPr txBox="1"/>
          <p:nvPr/>
        </p:nvSpPr>
        <p:spPr>
          <a:xfrm>
            <a:off x="1259457" y="544170"/>
            <a:ext cx="94085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600" b="1" dirty="0"/>
              <a:t>The physiological role of the kidneys determines the kidneys are organs of </a:t>
            </a:r>
            <a:r>
              <a:rPr lang="en-GB" sz="1600" b="1" dirty="0">
                <a:solidFill>
                  <a:srgbClr val="FF0000"/>
                </a:solidFill>
              </a:rPr>
              <a:t>vital importance</a:t>
            </a:r>
            <a:endParaRPr lang="sr-Latn-R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2E20B-1DB0-6202-B53F-8D5632728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233" y="268793"/>
            <a:ext cx="10515600" cy="1325563"/>
          </a:xfrm>
        </p:spPr>
        <p:txBody>
          <a:bodyPr/>
          <a:lstStyle/>
          <a:p>
            <a:pPr algn="ctr"/>
            <a:r>
              <a:rPr lang="en-GB" sz="1800" b="1" i="0" dirty="0">
                <a:solidFill>
                  <a:srgbClr val="212529"/>
                </a:solidFill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Staging of AKI</a:t>
            </a:r>
            <a:br>
              <a:rPr lang="en-GB" b="1" i="0" dirty="0">
                <a:solidFill>
                  <a:srgbClr val="212529"/>
                </a:solidFill>
                <a:effectLst/>
                <a:highlight>
                  <a:srgbClr val="FFFFFF"/>
                </a:highlight>
                <a:latin typeface="Roboto" panose="02000000000000000000" pitchFamily="2" charset="0"/>
              </a:rPr>
            </a:b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DF2ED8B-425E-AC40-B3A2-C1DA3F4091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2566913"/>
              </p:ext>
            </p:extLst>
          </p:nvPr>
        </p:nvGraphicFramePr>
        <p:xfrm>
          <a:off x="868391" y="931574"/>
          <a:ext cx="10259683" cy="5762172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807181">
                  <a:extLst>
                    <a:ext uri="{9D8B030D-6E8A-4147-A177-3AD203B41FA5}">
                      <a16:colId xmlns:a16="http://schemas.microsoft.com/office/drawing/2014/main" val="4032186531"/>
                    </a:ext>
                  </a:extLst>
                </a:gridCol>
                <a:gridCol w="6033514">
                  <a:extLst>
                    <a:ext uri="{9D8B030D-6E8A-4147-A177-3AD203B41FA5}">
                      <a16:colId xmlns:a16="http://schemas.microsoft.com/office/drawing/2014/main" val="2806364911"/>
                    </a:ext>
                  </a:extLst>
                </a:gridCol>
                <a:gridCol w="3418988">
                  <a:extLst>
                    <a:ext uri="{9D8B030D-6E8A-4147-A177-3AD203B41FA5}">
                      <a16:colId xmlns:a16="http://schemas.microsoft.com/office/drawing/2014/main" val="231295099"/>
                    </a:ext>
                  </a:extLst>
                </a:gridCol>
              </a:tblGrid>
              <a:tr h="854892"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</a:rPr>
                        <a:t>Stage</a:t>
                      </a:r>
                    </a:p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81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</a:rPr>
                        <a:t>Serum creatinine level</a:t>
                      </a:r>
                    </a:p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81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</a:rPr>
                        <a:t>Urine output</a:t>
                      </a:r>
                    </a:p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3810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181567"/>
                  </a:ext>
                </a:extLst>
              </a:tr>
              <a:tr h="1126049"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</a:p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09142A"/>
                          </a:solidFill>
                          <a:effectLst/>
                        </a:rPr>
                        <a:t>1.5–1.9 times baseline</a:t>
                      </a:r>
                    </a:p>
                    <a:p>
                      <a:pPr algn="ctr"/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</a:rPr>
                        <a:t>or ≥ 0.3 mg/dL (≥ 26.5 </a:t>
                      </a:r>
                      <a:r>
                        <a:rPr lang="en-GB" sz="1600" b="0" dirty="0" err="1">
                          <a:solidFill>
                            <a:srgbClr val="09142A"/>
                          </a:solidFill>
                          <a:effectLst/>
                        </a:rPr>
                        <a:t>μmol</a:t>
                      </a: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</a:rPr>
                        <a:t>/L) increase</a:t>
                      </a:r>
                    </a:p>
                    <a:p>
                      <a:pPr algn="ctr"/>
                      <a:endParaRPr lang="en-GB" sz="1600" b="0" dirty="0">
                        <a:solidFill>
                          <a:srgbClr val="09142A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</a:rPr>
                        <a:t>&lt; 0.5 mL/kg/h </a:t>
                      </a:r>
                      <a:r>
                        <a:rPr lang="en-GB" sz="1600" b="0" u="sng" dirty="0">
                          <a:solidFill>
                            <a:srgbClr val="09142A"/>
                          </a:solidFill>
                          <a:effectLst/>
                        </a:rPr>
                        <a:t>for 6–12 hours</a:t>
                      </a:r>
                      <a:endParaRPr lang="en-GB" sz="1600" b="0" u="sng" dirty="0">
                        <a:solidFill>
                          <a:srgbClr val="09142A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6573393"/>
                  </a:ext>
                </a:extLst>
              </a:tr>
              <a:tr h="1095569">
                <a:tc>
                  <a:txBody>
                    <a:bodyPr/>
                    <a:lstStyle/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</a:p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/>
                      <a:endParaRPr lang="en-GB" sz="1600" b="1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09142A"/>
                          </a:solidFill>
                          <a:effectLst/>
                        </a:rPr>
                        <a:t>2.0–2.9 times baseline</a:t>
                      </a:r>
                    </a:p>
                    <a:p>
                      <a:pPr algn="ctr"/>
                      <a:endParaRPr lang="en-GB" sz="1600" b="0" dirty="0">
                        <a:solidFill>
                          <a:srgbClr val="09142A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</a:rPr>
                        <a:t>&lt; 0.5 mL/kg/h </a:t>
                      </a:r>
                      <a:r>
                        <a:rPr lang="en-GB" sz="1600" b="0" u="sng" dirty="0">
                          <a:solidFill>
                            <a:srgbClr val="09142A"/>
                          </a:solidFill>
                          <a:effectLst/>
                        </a:rPr>
                        <a:t>for ≥ 12 hours</a:t>
                      </a:r>
                      <a:endParaRPr lang="en-GB" sz="1600" b="0" u="sng" dirty="0">
                        <a:solidFill>
                          <a:srgbClr val="09142A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9754469"/>
                  </a:ext>
                </a:extLst>
              </a:tr>
              <a:tr h="1367828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en-GB" sz="1600" b="1" dirty="0">
                        <a:solidFill>
                          <a:srgbClr val="FF0000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b="0" dirty="0">
                        <a:solidFill>
                          <a:srgbClr val="09142A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en-GB" sz="1600" b="1" dirty="0">
                          <a:solidFill>
                            <a:srgbClr val="09142A"/>
                          </a:solidFill>
                          <a:effectLst/>
                        </a:rPr>
                        <a:t>3.0 times baseline </a:t>
                      </a: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</a:rPr>
                        <a:t> </a:t>
                      </a:r>
                    </a:p>
                    <a:p>
                      <a:pPr algn="ctr"/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</a:rPr>
                        <a:t>or Increase in serum creatinine to ≥ 4.0 mg/dL (≥ 353.6 </a:t>
                      </a:r>
                      <a:r>
                        <a:rPr lang="en-GB" sz="1600" b="0" dirty="0" err="1">
                          <a:solidFill>
                            <a:srgbClr val="09142A"/>
                          </a:solidFill>
                          <a:effectLst/>
                        </a:rPr>
                        <a:t>μmol</a:t>
                      </a: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</a:rPr>
                        <a:t>/L)  </a:t>
                      </a:r>
                    </a:p>
                    <a:p>
                      <a:pPr algn="ctr"/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</a:rPr>
                        <a:t>or Initiation of renal replacement therapy </a:t>
                      </a:r>
                    </a:p>
                    <a:p>
                      <a:pPr algn="ctr"/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</a:rPr>
                        <a:t>or, in patients &lt; 18 years, </a:t>
                      </a:r>
                    </a:p>
                    <a:p>
                      <a:pPr algn="ctr"/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</a:rPr>
                        <a:t>decrease in eGFR to &lt; 35 mL/min per 1.73 m</a:t>
                      </a:r>
                      <a:r>
                        <a:rPr lang="en-GB" sz="1600" b="0" baseline="30000" dirty="0">
                          <a:solidFill>
                            <a:srgbClr val="09142A"/>
                          </a:solidFill>
                          <a:effectLst/>
                        </a:rPr>
                        <a:t>2</a:t>
                      </a:r>
                    </a:p>
                    <a:p>
                      <a:pPr algn="ctr"/>
                      <a:endParaRPr lang="en-GB" sz="1600" b="0" dirty="0">
                        <a:solidFill>
                          <a:srgbClr val="09142A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u="sng" dirty="0">
                          <a:solidFill>
                            <a:srgbClr val="09142A"/>
                          </a:solidFill>
                          <a:effectLst/>
                        </a:rPr>
                        <a:t>&lt; 0.3 mL/kg/h for ≥ 24 hours</a:t>
                      </a:r>
                    </a:p>
                    <a:p>
                      <a:pPr algn="ctr"/>
                      <a:r>
                        <a:rPr lang="en-GB" sz="1600" b="0" u="sng" dirty="0">
                          <a:solidFill>
                            <a:srgbClr val="09142A"/>
                          </a:solidFill>
                          <a:effectLst/>
                        </a:rPr>
                        <a:t>or anuria for ≥ 12 hours</a:t>
                      </a:r>
                      <a:endParaRPr lang="en-GB" sz="1600" b="0" u="sng" dirty="0">
                        <a:solidFill>
                          <a:srgbClr val="09142A"/>
                        </a:solidFill>
                        <a:effectLst/>
                        <a:latin typeface="Roboto" panose="020000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7015616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2FC28C3-1C78-CC9A-B66D-EC39E3DE3FCE}"/>
              </a:ext>
            </a:extLst>
          </p:cNvPr>
          <p:cNvSpPr/>
          <p:nvPr/>
        </p:nvSpPr>
        <p:spPr>
          <a:xfrm>
            <a:off x="868392" y="931574"/>
            <a:ext cx="782130" cy="57621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07827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1"/>
          <p:cNvSpPr txBox="1">
            <a:spLocks noChangeArrowheads="1"/>
          </p:cNvSpPr>
          <p:nvPr/>
        </p:nvSpPr>
        <p:spPr bwMode="auto">
          <a:xfrm>
            <a:off x="0" y="5292947"/>
            <a:ext cx="11324160" cy="61494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1600" dirty="0">
                <a:solidFill>
                  <a:srgbClr val="000000"/>
                </a:solidFill>
                <a:latin typeface="Arial" charset="0"/>
                <a:ea typeface="msgothic" charset="0"/>
                <a:cs typeface="msgothic" charset="0"/>
              </a:rPr>
              <a:t>The staging scheme for acute kidney injury </a:t>
            </a: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1600" dirty="0">
                <a:solidFill>
                  <a:srgbClr val="000000"/>
                </a:solidFill>
                <a:latin typeface="Arial" charset="0"/>
                <a:ea typeface="msgothic" charset="0"/>
                <a:cs typeface="msgothic" charset="0"/>
              </a:rPr>
              <a:t>The stage of injury is determined by either the serum level of creatinine or volume of urine output, </a:t>
            </a:r>
          </a:p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GB" sz="1600" dirty="0">
                <a:solidFill>
                  <a:srgbClr val="000000"/>
                </a:solidFill>
                <a:latin typeface="Arial" charset="0"/>
                <a:ea typeface="msgothic" charset="0"/>
                <a:cs typeface="msgothic" charset="0"/>
              </a:rPr>
              <a:t>whichever indicates the more severe stage of renal injury.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958" y="822754"/>
            <a:ext cx="10406400" cy="411755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30560" y="6613175"/>
            <a:ext cx="6574080" cy="34707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/>
          <a:lstStyle/>
          <a:p>
            <a:pPr marL="85725" indent="-85725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en-GB" sz="1000" dirty="0">
                <a:solidFill>
                  <a:srgbClr val="000000"/>
                </a:solidFill>
                <a:latin typeface="Arial" charset="0"/>
                <a:ea typeface="msgothic" charset="0"/>
                <a:cs typeface="msgothic" charset="0"/>
              </a:rPr>
              <a:t>©2011 by Canadian Medical Association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D7A00-AD8D-0556-D16A-A1734C75B2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2423" y="1095254"/>
            <a:ext cx="10311441" cy="5144519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KDIGO classification system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The KDIGO system, which is the most recent and widely accepted classification,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was developed by merging the RIFLE and AKIN classifications into a single simplified one. 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It offers equivalent or superior sensitivity for AKI detection and prognostic performance compared with RIFLE and AKIN.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AKI is defined by any of the following:  </a:t>
            </a:r>
          </a:p>
          <a:p>
            <a:pPr marL="0" indent="0" algn="l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Rise in serum creatinine ≥0.3 mg/dL within 48 hours</a:t>
            </a:r>
            <a:endParaRPr lang="sr-Latn-RS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Rise in serum creatinine ≥1.5 times baseline,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which is known or presumed to have occurred within the prior seven days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Urine output &lt; 0.5 ml/kg/hour for six hours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The criteria for AKI stages are similar to AKIN, except for stage 3 AKI,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which comprises an increase in serum creatinine of ≥0.3 mg/dL (rather than ≥ 0.5 mg/dL) to ≥4 mg/dL. 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05805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842ECF-A7A9-2B6F-E6A8-7945E1480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910" y="575018"/>
            <a:ext cx="11249565" cy="607882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FF0000"/>
                </a:solidFill>
              </a:rPr>
              <a:t>Pathophysiology of a heterogeneous syndrome</a:t>
            </a:r>
            <a:endParaRPr lang="sr-Latn-R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b="1" dirty="0"/>
              <a:t>The pathophysiology of AKI has been insufficiently elucidated not in the least because kidneys are complex organs</a:t>
            </a:r>
            <a:r>
              <a:rPr lang="en-GB" dirty="0"/>
              <a:t>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In clinical practice, it is likely that there are distinct, </a:t>
            </a:r>
          </a:p>
          <a:p>
            <a:pPr marL="0" indent="0">
              <a:buNone/>
            </a:pPr>
            <a:r>
              <a:rPr lang="en-GB" dirty="0"/>
              <a:t>but </a:t>
            </a:r>
            <a:r>
              <a:rPr lang="en-GB" b="1" dirty="0"/>
              <a:t>overlapping pathophysiological paradigms of AKI that may require individualized treatments ,</a:t>
            </a:r>
          </a:p>
          <a:p>
            <a:pPr marL="0" indent="0">
              <a:buNone/>
            </a:pPr>
            <a:r>
              <a:rPr lang="en-GB" dirty="0"/>
              <a:t>explaining in part the failure of many interventions</a:t>
            </a:r>
            <a:endParaRPr lang="sr-Latn-RS" dirty="0"/>
          </a:p>
          <a:p>
            <a:pPr marL="0" indent="0">
              <a:buNone/>
            </a:pPr>
            <a:endParaRPr lang="sr-Latn-RS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With the exception of specific intrinsic renal disease, </a:t>
            </a:r>
          </a:p>
          <a:p>
            <a:pPr marL="0" indent="0">
              <a:buNone/>
            </a:pPr>
            <a:r>
              <a:rPr lang="en-GB" b="1" dirty="0"/>
              <a:t>AKI pathology can range from decreased GFR, </a:t>
            </a:r>
          </a:p>
          <a:p>
            <a:pPr marL="0" indent="0">
              <a:buNone/>
            </a:pPr>
            <a:r>
              <a:rPr lang="en-GB" b="1" dirty="0"/>
              <a:t>mediated purely by systemic or local hemodynamic alterations through reversible tubular stress/injury to frank tubular necrosis.</a:t>
            </a:r>
          </a:p>
          <a:p>
            <a:pPr marL="0" indent="0">
              <a:buNone/>
            </a:pPr>
            <a:r>
              <a:rPr lang="en-GB" b="1" dirty="0"/>
              <a:t> </a:t>
            </a:r>
          </a:p>
          <a:p>
            <a:pPr marL="0" indent="0">
              <a:buNone/>
            </a:pPr>
            <a:r>
              <a:rPr lang="en-GB" dirty="0"/>
              <a:t>Histologic changes in AKI of critical illness are generally focal and modest </a:t>
            </a:r>
            <a:endParaRPr lang="sr-Latn-RS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Within this complex pathophysiology, a number of common themes emerge </a:t>
            </a:r>
          </a:p>
          <a:p>
            <a:pPr marL="0" indent="0">
              <a:buNone/>
            </a:pPr>
            <a:r>
              <a:rPr lang="en-GB" b="1" dirty="0"/>
              <a:t>with patterns of </a:t>
            </a:r>
            <a:r>
              <a:rPr lang="en-GB" b="1" dirty="0">
                <a:solidFill>
                  <a:srgbClr val="FF0000"/>
                </a:solidFill>
              </a:rPr>
              <a:t>inflammatory, ischemic and nephrotoxic kidney injury </a:t>
            </a:r>
          </a:p>
          <a:p>
            <a:pPr marL="0" indent="0">
              <a:buNone/>
            </a:pPr>
            <a:r>
              <a:rPr lang="en-GB" b="1" dirty="0"/>
              <a:t>that can occur sequentially and concomitantly and may be differently influenced by underlying diseases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F29EBFC-0D4E-BCF2-3495-FD4B1F60C0B8}"/>
              </a:ext>
            </a:extLst>
          </p:cNvPr>
          <p:cNvSpPr/>
          <p:nvPr/>
        </p:nvSpPr>
        <p:spPr>
          <a:xfrm>
            <a:off x="563233" y="5171851"/>
            <a:ext cx="11192055" cy="14819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0DF58E-23D9-E9E6-DBE8-880A6247ED2A}"/>
              </a:ext>
            </a:extLst>
          </p:cNvPr>
          <p:cNvSpPr/>
          <p:nvPr/>
        </p:nvSpPr>
        <p:spPr>
          <a:xfrm>
            <a:off x="629368" y="1758666"/>
            <a:ext cx="11192055" cy="14819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65110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89943AC-85DC-BEF5-2AA4-605A78C87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24" y="254357"/>
            <a:ext cx="9587504" cy="63492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4DF954-3D3D-84B7-0589-D51DED1EA899}"/>
              </a:ext>
            </a:extLst>
          </p:cNvPr>
          <p:cNvSpPr txBox="1"/>
          <p:nvPr/>
        </p:nvSpPr>
        <p:spPr>
          <a:xfrm>
            <a:off x="6550324" y="5017084"/>
            <a:ext cx="609492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Simplified overview of </a:t>
            </a:r>
            <a:r>
              <a:rPr lang="en-GB" sz="1200" b="1" dirty="0">
                <a:solidFill>
                  <a:srgbClr val="C00000"/>
                </a:solidFill>
              </a:rPr>
              <a:t>AKI pathophysiology illustrating the heterogeneity </a:t>
            </a:r>
          </a:p>
          <a:p>
            <a:r>
              <a:rPr lang="en-GB" sz="1200" b="1" dirty="0">
                <a:solidFill>
                  <a:srgbClr val="C00000"/>
                </a:solidFill>
              </a:rPr>
              <a:t>in </a:t>
            </a:r>
            <a:r>
              <a:rPr lang="en-GB" sz="1200" b="1" dirty="0" err="1">
                <a:solidFill>
                  <a:srgbClr val="C00000"/>
                </a:solidFill>
              </a:rPr>
              <a:t>etiology</a:t>
            </a:r>
            <a:r>
              <a:rPr lang="en-GB" sz="1200" b="1" dirty="0">
                <a:solidFill>
                  <a:srgbClr val="C00000"/>
                </a:solidFill>
              </a:rPr>
              <a:t>, presentation, pathology, progression and outcomes </a:t>
            </a:r>
          </a:p>
          <a:p>
            <a:r>
              <a:rPr lang="en-GB" sz="1200" dirty="0"/>
              <a:t>and how investigations may help us understand </a:t>
            </a:r>
          </a:p>
          <a:p>
            <a:r>
              <a:rPr lang="en-GB" sz="1200" dirty="0"/>
              <a:t>underlying AKI phenotypes at various stages in illness. </a:t>
            </a:r>
          </a:p>
          <a:p>
            <a:endParaRPr lang="en-GB" sz="1200" dirty="0"/>
          </a:p>
          <a:p>
            <a:r>
              <a:rPr lang="en-GB" sz="1200" dirty="0"/>
              <a:t>Green indicates functional/reversible processes; </a:t>
            </a:r>
          </a:p>
          <a:p>
            <a:r>
              <a:rPr lang="en-GB" sz="1200" dirty="0"/>
              <a:t>red indicates acute and chronic tissue injury. </a:t>
            </a:r>
          </a:p>
          <a:p>
            <a:r>
              <a:rPr lang="en-GB" sz="1200" dirty="0"/>
              <a:t>Yellow boxes indicate etiological factors in AKI pathogenesis, </a:t>
            </a:r>
          </a:p>
          <a:p>
            <a:r>
              <a:rPr lang="en-GB" sz="1200" dirty="0"/>
              <a:t>blue boxes diagnostic tests indicative of underlying pathophysiological processes</a:t>
            </a:r>
          </a:p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3169AE-877C-8792-9AAA-16AA49E40C32}"/>
              </a:ext>
            </a:extLst>
          </p:cNvPr>
          <p:cNvSpPr txBox="1"/>
          <p:nvPr/>
        </p:nvSpPr>
        <p:spPr>
          <a:xfrm>
            <a:off x="329580" y="6587462"/>
            <a:ext cx="446334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Intensive Care Med 47, 835–850 (2021)</a:t>
            </a:r>
          </a:p>
        </p:txBody>
      </p:sp>
    </p:spTree>
    <p:extLst>
      <p:ext uri="{BB962C8B-B14F-4D97-AF65-F5344CB8AC3E}">
        <p14:creationId xmlns:p14="http://schemas.microsoft.com/office/powerpoint/2010/main" val="458790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CD3AA-3B3E-59D6-D63A-62373B58A0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441" y="980237"/>
            <a:ext cx="10979989" cy="43513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FF0000"/>
                </a:solidFill>
              </a:rPr>
              <a:t>Diagnosis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If healthcare professional suspects AKI, </a:t>
            </a:r>
          </a:p>
          <a:p>
            <a:pPr marL="0" indent="0">
              <a:buNone/>
            </a:pPr>
            <a:r>
              <a:rPr lang="en-GB" dirty="0"/>
              <a:t>they will perform an assessment </a:t>
            </a:r>
            <a:r>
              <a:rPr lang="en-GB" b="1" dirty="0"/>
              <a:t>to identify its potential cause (or causes).</a:t>
            </a:r>
          </a:p>
          <a:p>
            <a:pPr marL="0" indent="0">
              <a:buNone/>
            </a:pPr>
            <a:r>
              <a:rPr lang="en-GB" b="1" dirty="0"/>
              <a:t> </a:t>
            </a:r>
          </a:p>
          <a:p>
            <a:pPr marL="0" indent="0">
              <a:buNone/>
            </a:pPr>
            <a:r>
              <a:rPr lang="en-GB" dirty="0"/>
              <a:t>This may include performing a physical exam, </a:t>
            </a:r>
          </a:p>
          <a:p>
            <a:pPr marL="0" indent="0">
              <a:buNone/>
            </a:pPr>
            <a:r>
              <a:rPr lang="en-GB" dirty="0"/>
              <a:t>reviewing your medical conditions</a:t>
            </a:r>
          </a:p>
          <a:p>
            <a:pPr marL="0" indent="0">
              <a:buNone/>
            </a:pPr>
            <a:r>
              <a:rPr lang="en-GB" dirty="0"/>
              <a:t>and medication use history in the past week </a:t>
            </a:r>
          </a:p>
          <a:p>
            <a:pPr marL="0" indent="0">
              <a:buNone/>
            </a:pPr>
            <a:r>
              <a:rPr lang="en-GB" dirty="0"/>
              <a:t>(including over-the-counter products and herbal supplements), </a:t>
            </a:r>
          </a:p>
          <a:p>
            <a:pPr marL="0" indent="0">
              <a:buNone/>
            </a:pPr>
            <a:r>
              <a:rPr lang="en-GB" dirty="0"/>
              <a:t>asking about recent events and experiences </a:t>
            </a:r>
          </a:p>
          <a:p>
            <a:pPr marL="0" indent="0">
              <a:buNone/>
            </a:pPr>
            <a:r>
              <a:rPr lang="en-GB" dirty="0"/>
              <a:t>(e.g. symptoms, water intake, recreational drug use, relevant travel), </a:t>
            </a:r>
          </a:p>
          <a:p>
            <a:pPr marL="0" indent="0">
              <a:buNone/>
            </a:pPr>
            <a:r>
              <a:rPr lang="en-GB" dirty="0"/>
              <a:t>and ordering blood and/or urine tests.</a:t>
            </a:r>
          </a:p>
        </p:txBody>
      </p:sp>
    </p:spTree>
    <p:extLst>
      <p:ext uri="{BB962C8B-B14F-4D97-AF65-F5344CB8AC3E}">
        <p14:creationId xmlns:p14="http://schemas.microsoft.com/office/powerpoint/2010/main" val="40085621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93128-EE62-8F58-0668-BD1E256B21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6415"/>
            <a:ext cx="10515600" cy="517054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FF0000"/>
                </a:solidFill>
              </a:rPr>
              <a:t>History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A detailed and accurate history is crucial for diagnosing acute kidney injury (AKI) and determining treatment.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AKI can cause identical symptoms, but over a shorter course.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It is important to elicit a history of any of the following </a:t>
            </a:r>
            <a:r>
              <a:rPr lang="en-GB" b="1" dirty="0"/>
              <a:t>etiologic factors</a:t>
            </a:r>
            <a:r>
              <a:rPr lang="en-GB" dirty="0"/>
              <a:t>:</a:t>
            </a:r>
          </a:p>
          <a:p>
            <a:endParaRPr lang="en-GB" dirty="0"/>
          </a:p>
          <a:p>
            <a:r>
              <a:rPr lang="en-GB" dirty="0"/>
              <a:t>Volume restriction (</a:t>
            </a:r>
            <a:r>
              <a:rPr lang="en-GB" dirty="0" err="1"/>
              <a:t>eg</a:t>
            </a:r>
            <a:r>
              <a:rPr lang="en-GB" dirty="0"/>
              <a:t>, low fluid intake, gastroenteritis)</a:t>
            </a:r>
          </a:p>
          <a:p>
            <a:r>
              <a:rPr lang="en-GB" dirty="0"/>
              <a:t>Nephrotoxic drug ingestion (</a:t>
            </a:r>
            <a:r>
              <a:rPr lang="en-GB" dirty="0" err="1"/>
              <a:t>eg</a:t>
            </a:r>
            <a:r>
              <a:rPr lang="en-GB" dirty="0"/>
              <a:t>, nonsteroidal anti-inflammatory drugs [NSAIDs], aminoglycosides)</a:t>
            </a:r>
          </a:p>
          <a:p>
            <a:r>
              <a:rPr lang="en-GB" dirty="0"/>
              <a:t>Exposure to iodinated contrast agents within the past trauma or unaccustomed exertion</a:t>
            </a:r>
          </a:p>
          <a:p>
            <a:r>
              <a:rPr lang="en-GB" dirty="0"/>
              <a:t>Blood loss or transfusions</a:t>
            </a:r>
          </a:p>
          <a:p>
            <a:r>
              <a:rPr lang="en-GB" dirty="0"/>
              <a:t>Exposure to toxic substances, such as ethyl alcohol or ethylene glycol</a:t>
            </a:r>
          </a:p>
          <a:p>
            <a:r>
              <a:rPr lang="en-GB" dirty="0"/>
              <a:t>Exposure to mercury </a:t>
            </a:r>
            <a:r>
              <a:rPr lang="en-GB" dirty="0" err="1"/>
              <a:t>vapors</a:t>
            </a:r>
            <a:r>
              <a:rPr lang="en-GB" dirty="0"/>
              <a:t>, lead, cadmium, </a:t>
            </a:r>
          </a:p>
          <a:p>
            <a:pPr marL="0" indent="0">
              <a:buNone/>
            </a:pPr>
            <a:r>
              <a:rPr lang="en-GB" dirty="0"/>
              <a:t>    or other heavy metals, which can be encountered in welders and miners</a:t>
            </a:r>
          </a:p>
        </p:txBody>
      </p:sp>
    </p:spTree>
    <p:extLst>
      <p:ext uri="{BB962C8B-B14F-4D97-AF65-F5344CB8AC3E}">
        <p14:creationId xmlns:p14="http://schemas.microsoft.com/office/powerpoint/2010/main" val="26364468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C29FAC-1E50-3578-0F64-2013EBCE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918" y="994914"/>
            <a:ext cx="6245524" cy="542026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7DBE3-F455-812C-2DBD-D61A65CC90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9302" y="442822"/>
            <a:ext cx="7782464" cy="6211019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sr-Latn-RS" dirty="0"/>
              <a:t>      </a:t>
            </a:r>
            <a:r>
              <a:rPr lang="en-GB" dirty="0"/>
              <a:t>People with the following </a:t>
            </a:r>
            <a:r>
              <a:rPr lang="en-GB" b="1" dirty="0">
                <a:solidFill>
                  <a:srgbClr val="FF0000"/>
                </a:solidFill>
              </a:rPr>
              <a:t>comorbid conditions are at a higher risk for developing AKI:</a:t>
            </a:r>
          </a:p>
          <a:p>
            <a:endParaRPr lang="en-GB" dirty="0"/>
          </a:p>
          <a:p>
            <a:r>
              <a:rPr lang="en-GB" b="1" dirty="0"/>
              <a:t>Hypertension</a:t>
            </a:r>
            <a:endParaRPr lang="sr-Latn-RS" b="1" dirty="0"/>
          </a:p>
          <a:p>
            <a:endParaRPr lang="en-GB" b="1" dirty="0"/>
          </a:p>
          <a:p>
            <a:r>
              <a:rPr lang="en-GB" b="1" dirty="0"/>
              <a:t>Chronic heart failure</a:t>
            </a:r>
            <a:endParaRPr lang="sr-Latn-RS" b="1" dirty="0"/>
          </a:p>
          <a:p>
            <a:endParaRPr lang="en-GB" b="1" dirty="0"/>
          </a:p>
          <a:p>
            <a:r>
              <a:rPr lang="en-GB" b="1" dirty="0"/>
              <a:t>Diabetes</a:t>
            </a:r>
            <a:endParaRPr lang="sr-Latn-RS" b="1" dirty="0"/>
          </a:p>
          <a:p>
            <a:endParaRPr lang="en-GB" b="1" dirty="0"/>
          </a:p>
          <a:p>
            <a:r>
              <a:rPr lang="en-GB" b="1" dirty="0"/>
              <a:t>Liver disease</a:t>
            </a:r>
            <a:endParaRPr lang="sr-Latn-RS" b="1" dirty="0"/>
          </a:p>
          <a:p>
            <a:endParaRPr lang="en-GB" b="1" dirty="0"/>
          </a:p>
          <a:p>
            <a:r>
              <a:rPr lang="en-GB" b="1" dirty="0"/>
              <a:t>Obesity </a:t>
            </a:r>
            <a:endParaRPr lang="sr-Latn-RS" b="1" dirty="0"/>
          </a:p>
          <a:p>
            <a:endParaRPr lang="sr-Latn-RS" b="1" dirty="0"/>
          </a:p>
          <a:p>
            <a:r>
              <a:rPr lang="en-GB" b="1" dirty="0"/>
              <a:t>Multiple myeloma</a:t>
            </a:r>
            <a:endParaRPr lang="sr-Latn-RS" b="1" dirty="0"/>
          </a:p>
          <a:p>
            <a:endParaRPr lang="en-GB" b="1" dirty="0"/>
          </a:p>
          <a:p>
            <a:r>
              <a:rPr lang="en-GB" b="1" dirty="0"/>
              <a:t>Chronic infection</a:t>
            </a:r>
            <a:endParaRPr lang="sr-Latn-RS" b="1" dirty="0"/>
          </a:p>
          <a:p>
            <a:endParaRPr lang="en-GB" b="1" dirty="0"/>
          </a:p>
          <a:p>
            <a:r>
              <a:rPr lang="en-GB" b="1" dirty="0"/>
              <a:t>Myeloproliferative disorder</a:t>
            </a:r>
            <a:endParaRPr lang="sr-Latn-RS" b="1" dirty="0"/>
          </a:p>
          <a:p>
            <a:endParaRPr lang="en-GB" b="1" dirty="0"/>
          </a:p>
          <a:p>
            <a:r>
              <a:rPr lang="en-GB" b="1" dirty="0"/>
              <a:t>Connective tissue disorders</a:t>
            </a:r>
            <a:endParaRPr lang="sr-Latn-RS" b="1" dirty="0"/>
          </a:p>
          <a:p>
            <a:endParaRPr lang="en-GB" b="1" dirty="0"/>
          </a:p>
          <a:p>
            <a:r>
              <a:rPr lang="en-GB" b="1" dirty="0"/>
              <a:t>Autoimmune diseases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4A044C-2490-50B3-876E-A494AB4A8295}"/>
              </a:ext>
            </a:extLst>
          </p:cNvPr>
          <p:cNvSpPr/>
          <p:nvPr/>
        </p:nvSpPr>
        <p:spPr>
          <a:xfrm rot="5400000">
            <a:off x="948467" y="978103"/>
            <a:ext cx="5492150" cy="55257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96085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7DBE3-F455-812C-2DBD-D61A65CC90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6993"/>
            <a:ext cx="10515600" cy="46640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Urine output history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can be useful.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Oliguria generally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favors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AKI. </a:t>
            </a:r>
          </a:p>
          <a:p>
            <a:pPr marL="0" indent="0" algn="l">
              <a:buNone/>
            </a:pPr>
            <a:r>
              <a:rPr lang="en-GB" b="1" i="0" dirty="0">
                <a:effectLst/>
                <a:highlight>
                  <a:srgbClr val="FFFFFF"/>
                </a:highlight>
                <a:latin typeface="proxima_nova_rgregular"/>
              </a:rPr>
              <a:t>Abrupt anuria suggests acute urinary obstruction, </a:t>
            </a:r>
            <a:endParaRPr lang="sr-Latn-RS" b="1" i="0" dirty="0"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effectLst/>
                <a:highlight>
                  <a:srgbClr val="FFFFFF"/>
                </a:highlight>
                <a:latin typeface="proxima_nova_rgregular"/>
              </a:rPr>
              <a:t>acute severe glomerulonephritis, or embolic renal artery occlusion.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A gradually diminishing urine output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may indicate a urethral stricture or bladder outlet obstruction due to prostate enlargement.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Because of a decrease in functioning nephrons, </a:t>
            </a:r>
            <a:endParaRPr lang="sr-Latn-RS" b="1" i="0" dirty="0">
              <a:solidFill>
                <a:srgbClr val="FF0000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even a trivial nephrotoxic insult may cause AKI to be superimposed on chronic kidney insufficiency</a:t>
            </a:r>
            <a:r>
              <a:rPr lang="sr-Latn-RS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!</a:t>
            </a: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AKI has a long differential diagnosis.</a:t>
            </a:r>
            <a:endParaRPr lang="sr-Latn-RS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The history can help to classify the pathophysiology of AKI as prerenal, intrinsic, or postrenal failure, </a:t>
            </a:r>
            <a:endParaRPr lang="sr-Latn-RS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 it may suggest some specific </a:t>
            </a:r>
            <a:r>
              <a:rPr lang="en-GB" b="1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etiologies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02287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FA0ED-5366-99C4-369C-7AB156BE4C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817" y="391064"/>
            <a:ext cx="11756366" cy="6294407"/>
          </a:xfrm>
        </p:spPr>
        <p:txBody>
          <a:bodyPr>
            <a:normAutofit fontScale="47500" lnSpcReduction="20000"/>
          </a:bodyPr>
          <a:lstStyle/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ltsemibold"/>
              </a:rPr>
              <a:t>Prerenal failure</a:t>
            </a: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Patients commonly present with symptoms related to hypovolemia, including thirst, decreased urine output, dizziness, </a:t>
            </a: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 orthostatic hypotension. </a:t>
            </a: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                       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Ask about volume loss from vomiting,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diarrhea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sweating, polyuria, or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hemorrhage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Patients with advanced heart failure leading to depressed renal perfusion may present with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orthopnea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and paroxysmal nocturnal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dyspnea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</a:t>
            </a: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Elders with vague mental status change are commonly found to have prerenal or normotensive ischemic AKI.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Insensible fluid losses can result in severe hypovolemia in patients with restricted fluid access and should be suspected in elderly patients </a:t>
            </a: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                                                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 in comatose or sedated patients.</a:t>
            </a:r>
          </a:p>
          <a:p>
            <a:pPr algn="l"/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ltsemibold"/>
              </a:rPr>
              <a:t>Intrinsic kidney failure</a:t>
            </a: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Patients can be divided into those with glomerular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etiologies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and those with tubular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etiologies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of AKI.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Nephritic syndrome of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hematuria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edema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and hypertension indicates a glomerular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etiology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for AKI.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Query about prior throat or skin infections.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Acute tubular necrosis (ATN) should be suspected in any patient presenting after a period of hypotension secondary to cardiac arrest,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hemorrhage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sepsis, </a:t>
            </a: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                     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drug overdose, or surgery.</a:t>
            </a: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 careful search for exposure to nephrotoxins should include a detailed list of all current medications and any recent radiologic examinations </a:t>
            </a: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                   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(</a:t>
            </a: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                     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ie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exposure to radiologic contrast agents).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Pigment-induced AKI should be suspected in patients with possible rhabdomyolysis (muscular pain, recent coma, seizure, intoxication, excessive exercise, </a:t>
            </a: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limb ischemia) or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hemolysis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(recent blood transfusion).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Allergic interstitial nephritis should be suspected with fevers, rash, arthralgias, and exposure to certain medications, including NSAIDs and antibiotics.</a:t>
            </a:r>
          </a:p>
          <a:p>
            <a:pPr algn="l"/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ltsemibold"/>
              </a:rPr>
              <a:t>Postrenal failure</a:t>
            </a: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Postrenal failure usually occurs in older men with prostatic obstruction and symptoms of urgency, frequency, and hesitancy.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Patients may present with asymptomatic, high-grade urinary obstruction because of the chronicity of their symptoms.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 history of prior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gynecologic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surgery or abdominopelvic malignancy often can be helpful in providing clues to the level of obstruction.</a:t>
            </a: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Flank pain and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hematuria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should raise concern about renal calculi or papillary necrosis as the source of urinary obstruction.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Use of acyclovir, methotrexate, triamterene, indinavir, or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sulfonamides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implies the possibility that crystals of these medications have caused tubular obstruction.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0400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DEEE3-250E-0689-E1E0-9C906894E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9029"/>
            <a:ext cx="10515600" cy="462118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1600" b="1" dirty="0">
                <a:solidFill>
                  <a:srgbClr val="FF0000"/>
                </a:solidFill>
              </a:rPr>
              <a:t>Acute kidney injury (AKI) </a:t>
            </a:r>
            <a:r>
              <a:rPr lang="en-GB" sz="1600" dirty="0"/>
              <a:t>is a clinical syndrome manifested by a </a:t>
            </a:r>
            <a:r>
              <a:rPr lang="sr-Latn-RS" sz="1600" dirty="0"/>
              <a:t> </a:t>
            </a:r>
            <a:r>
              <a:rPr lang="en-GB" sz="1600" b="1" dirty="0"/>
              <a:t>rapid or abrupt decline in glomerular filtration rate </a:t>
            </a:r>
          </a:p>
          <a:p>
            <a:pPr marL="0" indent="0">
              <a:buNone/>
            </a:pPr>
            <a:r>
              <a:rPr lang="en-GB" sz="1600" b="1" dirty="0"/>
              <a:t>with rapid or abrupt decline in kidney function, </a:t>
            </a:r>
          </a:p>
          <a:p>
            <a:pPr marL="0" indent="0">
              <a:buNone/>
            </a:pPr>
            <a:r>
              <a:rPr lang="en-GB" sz="1600" dirty="0"/>
              <a:t>associated with </a:t>
            </a:r>
            <a:r>
              <a:rPr lang="en-GB" sz="1600" b="1" dirty="0"/>
              <a:t>biochemical and hemodynamic consequences of the reduction in glomerular filtration  </a:t>
            </a:r>
            <a:endParaRPr lang="sr-Latn-RS" sz="1600" b="1" dirty="0"/>
          </a:p>
          <a:p>
            <a:pPr marL="0" indent="0">
              <a:buNone/>
            </a:pPr>
            <a:r>
              <a:rPr lang="sr-Latn-RS" sz="1600" dirty="0"/>
              <a:t>- </a:t>
            </a:r>
            <a:r>
              <a:rPr lang="en-GB" sz="1600" dirty="0"/>
              <a:t>dysregulation of the fluid status </a:t>
            </a:r>
            <a:r>
              <a:rPr lang="sr-Latn-RS" sz="1600" dirty="0"/>
              <a:t>(</a:t>
            </a:r>
            <a:r>
              <a:rPr lang="en-GB" sz="1600" dirty="0"/>
              <a:t>body electrolytes and volume</a:t>
            </a:r>
            <a:r>
              <a:rPr lang="sr-Latn-RS" sz="1600" dirty="0"/>
              <a:t>)</a:t>
            </a:r>
          </a:p>
          <a:p>
            <a:pPr marL="0" indent="0">
              <a:buNone/>
            </a:pPr>
            <a:r>
              <a:rPr lang="en-GB" sz="1600" dirty="0"/>
              <a:t>and abnormal retention  and accumulation of metabolic waste products</a:t>
            </a:r>
            <a:r>
              <a:rPr lang="sr-Latn-RS" sz="1600" dirty="0"/>
              <a:t>.</a:t>
            </a:r>
          </a:p>
          <a:p>
            <a:pPr marL="0" indent="0">
              <a:buNone/>
            </a:pPr>
            <a:endParaRPr lang="sr-Latn-RS" sz="1600" dirty="0"/>
          </a:p>
          <a:p>
            <a:r>
              <a:rPr lang="en-GB" sz="1600" b="1" i="0" dirty="0">
                <a:effectLst/>
                <a:highlight>
                  <a:srgbClr val="FFFFFF"/>
                </a:highlight>
              </a:rPr>
              <a:t>AKI is seen in 10-15% of people admitted to the hospital </a:t>
            </a:r>
            <a:r>
              <a:rPr lang="sr-Latn-RS" sz="1600" b="1" i="0" dirty="0">
                <a:effectLst/>
                <a:highlight>
                  <a:srgbClr val="FFFFFF"/>
                </a:highlight>
              </a:rPr>
              <a:t>.</a:t>
            </a:r>
          </a:p>
          <a:p>
            <a:r>
              <a:rPr lang="en-GB" sz="1600" b="1" dirty="0">
                <a:effectLst/>
              </a:rPr>
              <a:t>AKI affects 30–60% of critically ill patients </a:t>
            </a:r>
            <a:r>
              <a:rPr lang="sr-Latn-RS" sz="1600" b="1" dirty="0">
                <a:effectLst/>
              </a:rPr>
              <a:t> (</a:t>
            </a:r>
            <a:r>
              <a:rPr lang="en-GB" sz="1600" dirty="0">
                <a:effectLst/>
              </a:rPr>
              <a:t>and is associated with acute morbidity and mortality</a:t>
            </a:r>
            <a:r>
              <a:rPr lang="sr-Latn-RS" sz="1600" dirty="0"/>
              <a:t>)</a:t>
            </a:r>
            <a:endParaRPr lang="en-GB" sz="1600" dirty="0"/>
          </a:p>
          <a:p>
            <a:pPr marL="0" indent="0">
              <a:buNone/>
            </a:pPr>
            <a:endParaRPr lang="sr-Latn-RS" sz="1600" dirty="0"/>
          </a:p>
          <a:p>
            <a:pPr marL="0" indent="0">
              <a:buNone/>
            </a:pPr>
            <a:endParaRPr lang="sr-Latn-RS" sz="1600" dirty="0"/>
          </a:p>
          <a:p>
            <a:pPr marL="0" indent="0">
              <a:buNone/>
            </a:pPr>
            <a:r>
              <a:rPr lang="en-GB" sz="1600" b="1" dirty="0">
                <a:solidFill>
                  <a:srgbClr val="FF0000"/>
                </a:solidFill>
                <a:effectLst/>
              </a:rPr>
              <a:t>AKI is a very heterogeneous syndrome </a:t>
            </a:r>
            <a:r>
              <a:rPr lang="sr-Latn-RS" sz="1600" b="1" dirty="0">
                <a:solidFill>
                  <a:srgbClr val="FF0000"/>
                </a:solidFill>
              </a:rPr>
              <a:t> </a:t>
            </a:r>
            <a:r>
              <a:rPr lang="en-GB" sz="1600" b="1" dirty="0">
                <a:solidFill>
                  <a:srgbClr val="FF0000"/>
                </a:solidFill>
                <a:effectLst/>
              </a:rPr>
              <a:t>with variable </a:t>
            </a:r>
            <a:r>
              <a:rPr lang="en-GB" sz="1600" b="1" dirty="0" err="1">
                <a:solidFill>
                  <a:srgbClr val="FF0000"/>
                </a:solidFill>
                <a:effectLst/>
              </a:rPr>
              <a:t>etiology</a:t>
            </a:r>
            <a:r>
              <a:rPr lang="en-GB" sz="1600" b="1" dirty="0">
                <a:solidFill>
                  <a:srgbClr val="FF0000"/>
                </a:solidFill>
                <a:effectLst/>
              </a:rPr>
              <a:t>, pathophysiology and clinical presentation</a:t>
            </a:r>
            <a:endParaRPr lang="sr-Latn-RS" sz="1600" b="1" dirty="0">
              <a:solidFill>
                <a:srgbClr val="FF0000"/>
              </a:solidFill>
              <a:effectLst/>
            </a:endParaRPr>
          </a:p>
          <a:p>
            <a:pPr marL="0" indent="0">
              <a:buNone/>
            </a:pPr>
            <a:endParaRPr lang="sr-Latn-R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1600" b="0" i="0" dirty="0">
                <a:solidFill>
                  <a:srgbClr val="09142A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Acute kidney injury is </a:t>
            </a:r>
            <a:r>
              <a:rPr lang="en-GB" sz="1600" b="1" i="0" dirty="0"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associated with an increased risk of mortality, </a:t>
            </a:r>
            <a:endParaRPr lang="sr-Latn-RS" sz="1600" b="1" i="0" dirty="0">
              <a:effectLst/>
              <a:highlight>
                <a:srgbClr val="FFFFFF"/>
              </a:highlight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GB" sz="1600" b="1" i="0" dirty="0">
                <a:solidFill>
                  <a:srgbClr val="09142A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cardiovascular events </a:t>
            </a:r>
            <a:endParaRPr lang="sr-Latn-RS" sz="1600" b="1" i="0" dirty="0">
              <a:solidFill>
                <a:srgbClr val="09142A"/>
              </a:solidFill>
              <a:effectLst/>
              <a:highlight>
                <a:srgbClr val="FFFFFF"/>
              </a:highlight>
              <a:latin typeface="Aptos" panose="020B0004020202020204" pitchFamily="34" charset="0"/>
            </a:endParaRPr>
          </a:p>
          <a:p>
            <a:pPr marL="0" indent="0">
              <a:buNone/>
            </a:pPr>
            <a:r>
              <a:rPr lang="en-GB" sz="1600" b="1" i="0" dirty="0">
                <a:solidFill>
                  <a:srgbClr val="09142A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and progression to chronic kidney disease. </a:t>
            </a:r>
          </a:p>
          <a:p>
            <a:pPr marL="0" indent="0">
              <a:buNone/>
            </a:pPr>
            <a:endParaRPr lang="en-GB" sz="1600" b="1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12197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6EE69B-5003-9DE8-78EC-B57080C9F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9285"/>
            <a:ext cx="10515600" cy="4471658"/>
          </a:xfrm>
        </p:spPr>
        <p:txBody>
          <a:bodyPr>
            <a:normAutofit fontScale="85000" lnSpcReduction="20000"/>
          </a:bodyPr>
          <a:lstStyle/>
          <a:p>
            <a:pPr marL="0" indent="0" algn="l">
              <a:buNone/>
            </a:pPr>
            <a:r>
              <a:rPr lang="en-GB" sz="18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Symptoms and signs</a:t>
            </a:r>
          </a:p>
          <a:p>
            <a:pPr marL="0" indent="0" algn="l">
              <a:buNone/>
            </a:pPr>
            <a:endParaRPr lang="sr-Latn-RS" sz="1800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endParaRPr lang="en-GB" sz="1800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r>
              <a:rPr lang="en-GB" sz="1800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Most patients with AKI have no clinical symptoms related to AKI </a:t>
            </a:r>
          </a:p>
          <a:p>
            <a:pPr marL="0" indent="0" algn="l">
              <a:buNone/>
            </a:pPr>
            <a:r>
              <a:rPr lang="en-GB" sz="1800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 are diagnosed on the basis of a routine laboratory blood test.</a:t>
            </a:r>
          </a:p>
          <a:p>
            <a:pPr marL="0" indent="0" algn="l">
              <a:buNone/>
            </a:pPr>
            <a:endParaRPr lang="en-GB" sz="1800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sz="1800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Depending on the degree of kidney function impairment and the duration, </a:t>
            </a:r>
          </a:p>
          <a:p>
            <a:pPr marL="0" indent="0" algn="l">
              <a:buNone/>
            </a:pPr>
            <a:r>
              <a:rPr lang="en-GB" sz="1800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however, they might have hypertension,</a:t>
            </a:r>
            <a:endParaRPr lang="sr-Latn-RS" sz="1800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sz="1800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  <a:r>
              <a:rPr lang="en-GB" sz="1800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edema</a:t>
            </a:r>
            <a:r>
              <a:rPr lang="en-GB" sz="1800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decreased urine output, </a:t>
            </a:r>
            <a:endParaRPr lang="sr-Latn-RS" sz="1800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sz="1800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shortness of breath, anorexia,</a:t>
            </a:r>
          </a:p>
          <a:p>
            <a:pPr marL="0" indent="0" algn="l">
              <a:buNone/>
            </a:pPr>
            <a:r>
              <a:rPr lang="en-GB" sz="1800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nausea, sleep disturbances and altered mental status.  </a:t>
            </a:r>
          </a:p>
          <a:p>
            <a:pPr marL="0" indent="0" algn="l">
              <a:buNone/>
            </a:pPr>
            <a:endParaRPr lang="en-GB" sz="1800" dirty="0">
              <a:solidFill>
                <a:srgbClr val="2A2A2A"/>
              </a:solidFill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sz="1800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When evaluating a patient with AKI, </a:t>
            </a:r>
          </a:p>
          <a:p>
            <a:pPr marL="0" indent="0" algn="l">
              <a:buNone/>
            </a:pPr>
            <a:r>
              <a:rPr lang="en-GB" sz="1800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the signs listed below may help in identifying the </a:t>
            </a:r>
            <a:r>
              <a:rPr lang="en-GB" sz="1800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etiology</a:t>
            </a:r>
            <a:r>
              <a:rPr lang="en-GB" sz="1800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associated with AKI.</a:t>
            </a:r>
            <a:endParaRPr lang="sr-Latn-RS" sz="1800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sz="1800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 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26502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4FD1E-9CFB-54A9-E35C-5AFC3F4EE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4543"/>
            <a:ext cx="10515600" cy="6510068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GB" b="1" dirty="0"/>
              <a:t>Skin:</a:t>
            </a:r>
          </a:p>
          <a:p>
            <a:pPr marL="0" indent="0">
              <a:buNone/>
            </a:pPr>
            <a:r>
              <a:rPr lang="en-GB" dirty="0"/>
              <a:t>Livedo reticularis, digital ischemia, butterfly rash, and palpable purpura: Autoimmune disease and systemic vasculitis</a:t>
            </a:r>
          </a:p>
          <a:p>
            <a:pPr marL="0" indent="0">
              <a:buNone/>
            </a:pPr>
            <a:r>
              <a:rPr lang="en-GB" dirty="0"/>
              <a:t>Maculopapular rash: Allergic interstitial nephritis</a:t>
            </a:r>
          </a:p>
          <a:p>
            <a:pPr marL="0" indent="0">
              <a:buNone/>
            </a:pPr>
            <a:r>
              <a:rPr lang="en-GB" dirty="0"/>
              <a:t>Track marks (</a:t>
            </a:r>
            <a:r>
              <a:rPr lang="en-GB" dirty="0" err="1"/>
              <a:t>ie</a:t>
            </a:r>
            <a:r>
              <a:rPr lang="en-GB" dirty="0"/>
              <a:t>, intravenous drug abuse): Endocarditis</a:t>
            </a:r>
          </a:p>
          <a:p>
            <a:pPr marL="0" indent="0">
              <a:buNone/>
            </a:pPr>
            <a:r>
              <a:rPr lang="en-GB" b="1" dirty="0"/>
              <a:t>Eyes: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Keratitis, iritis, uveitis, dry conjunctivae: Autoimmune vasculitis</a:t>
            </a:r>
          </a:p>
          <a:p>
            <a:pPr marL="0" indent="0">
              <a:buNone/>
            </a:pPr>
            <a:r>
              <a:rPr lang="en-GB" dirty="0"/>
              <a:t>Jaundice: Liver disease</a:t>
            </a:r>
          </a:p>
          <a:p>
            <a:pPr marL="0" indent="0">
              <a:buNone/>
            </a:pPr>
            <a:r>
              <a:rPr lang="en-GB" dirty="0"/>
              <a:t>Band keratopathy (</a:t>
            </a:r>
            <a:r>
              <a:rPr lang="en-GB" dirty="0" err="1"/>
              <a:t>ie</a:t>
            </a:r>
            <a:r>
              <a:rPr lang="en-GB" dirty="0"/>
              <a:t>, hypercalcemia): Multiple myeloma</a:t>
            </a:r>
          </a:p>
          <a:p>
            <a:pPr marL="0" indent="0">
              <a:buNone/>
            </a:pPr>
            <a:r>
              <a:rPr lang="en-GB" dirty="0"/>
              <a:t>Signs of diabetes mellitus</a:t>
            </a:r>
          </a:p>
          <a:p>
            <a:pPr marL="0" indent="0">
              <a:buNone/>
            </a:pPr>
            <a:r>
              <a:rPr lang="en-GB" dirty="0"/>
              <a:t>Signs of hypertension</a:t>
            </a:r>
          </a:p>
          <a:p>
            <a:pPr marL="0" indent="0">
              <a:buNone/>
            </a:pPr>
            <a:r>
              <a:rPr lang="en-GB" dirty="0" err="1"/>
              <a:t>Atheroemboli</a:t>
            </a:r>
            <a:r>
              <a:rPr lang="en-GB" dirty="0"/>
              <a:t>: Retinopathy (</a:t>
            </a:r>
            <a:r>
              <a:rPr lang="en-GB" dirty="0" err="1"/>
              <a:t>ie</a:t>
            </a:r>
            <a:r>
              <a:rPr lang="en-GB" dirty="0"/>
              <a:t>, </a:t>
            </a:r>
            <a:r>
              <a:rPr lang="en-GB" dirty="0" err="1"/>
              <a:t>Hollenhorst</a:t>
            </a:r>
            <a:r>
              <a:rPr lang="en-GB" dirty="0"/>
              <a:t> plaque in cholesterol </a:t>
            </a:r>
            <a:r>
              <a:rPr lang="en-GB" dirty="0" err="1"/>
              <a:t>microembolism</a:t>
            </a:r>
            <a:r>
              <a:rPr lang="en-GB" dirty="0"/>
              <a:t>)</a:t>
            </a:r>
          </a:p>
          <a:p>
            <a:pPr marL="0" indent="0">
              <a:buNone/>
            </a:pPr>
            <a:r>
              <a:rPr lang="en-GB" b="1" dirty="0"/>
              <a:t>Ears: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Hearing loss: Alport disease, aminoglycoside toxicity</a:t>
            </a:r>
          </a:p>
          <a:p>
            <a:pPr marL="0" indent="0">
              <a:buNone/>
            </a:pPr>
            <a:r>
              <a:rPr lang="en-GB" dirty="0"/>
              <a:t>Mucosal or cartilaginous ulcerations: granulomatosis with polyangiitis (previously Wegener granulomatosis)</a:t>
            </a:r>
          </a:p>
          <a:p>
            <a:pPr marL="0" indent="0">
              <a:buNone/>
            </a:pPr>
            <a:r>
              <a:rPr lang="en-GB" b="1" dirty="0"/>
              <a:t>Cardiovascular system: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Irregular rhythms (</a:t>
            </a:r>
            <a:r>
              <a:rPr lang="en-GB" dirty="0" err="1"/>
              <a:t>eg</a:t>
            </a:r>
            <a:r>
              <a:rPr lang="en-GB" dirty="0"/>
              <a:t>, atrial fibrillation): </a:t>
            </a:r>
            <a:r>
              <a:rPr lang="en-GB" dirty="0" err="1"/>
              <a:t>Thromboemboli</a:t>
            </a:r>
            <a:r>
              <a:rPr lang="en-GB" dirty="0"/>
              <a:t>, hypotension</a:t>
            </a:r>
          </a:p>
          <a:p>
            <a:pPr marL="0" indent="0">
              <a:buNone/>
            </a:pPr>
            <a:r>
              <a:rPr lang="en-GB" dirty="0"/>
              <a:t>Murmurs: Endocarditis, valvular heart disease</a:t>
            </a:r>
          </a:p>
          <a:p>
            <a:pPr marL="0" indent="0">
              <a:buNone/>
            </a:pPr>
            <a:r>
              <a:rPr lang="en-GB" dirty="0"/>
              <a:t>Pericardial friction rub: Uremic pericarditis</a:t>
            </a:r>
          </a:p>
          <a:p>
            <a:pPr marL="0" indent="0">
              <a:buNone/>
            </a:pPr>
            <a:r>
              <a:rPr lang="en-GB" dirty="0"/>
              <a:t>Increased jugular venous distention, rales, S 3: Cardiomyopathy</a:t>
            </a:r>
          </a:p>
          <a:p>
            <a:pPr marL="0" indent="0">
              <a:buNone/>
            </a:pPr>
            <a:r>
              <a:rPr lang="en-GB" b="1" dirty="0"/>
              <a:t>Abdomen: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Pulsatile mass or bruit: Renal artery stenosis, </a:t>
            </a:r>
            <a:r>
              <a:rPr lang="en-GB" dirty="0" err="1"/>
              <a:t>atheroemboli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Abdominal or costovertebral angle tenderness: Pyelonephritis, nephrolithiasis, papillary necrosis, renal artery thrombosis, renal vein thrombosis</a:t>
            </a:r>
          </a:p>
          <a:p>
            <a:pPr marL="0" indent="0">
              <a:buNone/>
            </a:pPr>
            <a:r>
              <a:rPr lang="en-GB" dirty="0"/>
              <a:t>Pelvic, rectal masses; prostatic hyperplasia; distended bladder: Urinary obstruction</a:t>
            </a:r>
          </a:p>
          <a:p>
            <a:pPr marL="0" indent="0">
              <a:buNone/>
            </a:pPr>
            <a:r>
              <a:rPr lang="en-GB" b="1" dirty="0"/>
              <a:t>Pulmonary system: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Rales: Pulmonary </a:t>
            </a:r>
            <a:r>
              <a:rPr lang="en-GB" dirty="0" err="1"/>
              <a:t>edema</a:t>
            </a:r>
            <a:r>
              <a:rPr lang="en-GB" dirty="0"/>
              <a:t>, pulmonary infection</a:t>
            </a:r>
          </a:p>
          <a:p>
            <a:pPr marL="0" indent="0">
              <a:buNone/>
            </a:pPr>
            <a:r>
              <a:rPr lang="en-GB" dirty="0" err="1"/>
              <a:t>Hemoptysis</a:t>
            </a:r>
            <a:r>
              <a:rPr lang="en-GB" dirty="0"/>
              <a:t>: ANCA vasculitis, anti-glomerular basement membrane (Goodpasture syndrome or anti-GBM disease)</a:t>
            </a:r>
          </a:p>
        </p:txBody>
      </p:sp>
    </p:spTree>
    <p:extLst>
      <p:ext uri="{BB962C8B-B14F-4D97-AF65-F5344CB8AC3E}">
        <p14:creationId xmlns:p14="http://schemas.microsoft.com/office/powerpoint/2010/main" val="17202343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2B3C5-20F8-AF2D-55B9-CD7644ED61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9701" y="638356"/>
            <a:ext cx="10956985" cy="6268528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sr-Latn-RS" sz="2900" b="1" dirty="0"/>
              <a:t>AKI  -  </a:t>
            </a:r>
            <a:r>
              <a:rPr lang="en-GB" sz="2900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ltsemibold"/>
              </a:rPr>
              <a:t>Cardiovascular complications</a:t>
            </a:r>
          </a:p>
          <a:p>
            <a:pPr marL="0" indent="0">
              <a:buNone/>
            </a:pP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Cardiovascular complications (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eg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heart failure, myocardial infarction, arrhythmias, cardiac arrest)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have been observed in as many as 35% of patients with AKI. </a:t>
            </a: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Fluid overload secondary to oliguric AKI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is a particular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risk for elderly patients with limited cardiac reserve. 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Additionally, AKI is associated with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electrolyte and acid-base imbalance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that can increase the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risk of developing arrhythmia and decrease myocardial contractility. </a:t>
            </a:r>
          </a:p>
          <a:p>
            <a:pPr marL="0" indent="0" algn="l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 cardiac patients who experience AKI either in the setting of acute decompensated heart failure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or cardiac surgery, AKI is associated with worse morbidity and mortality.</a:t>
            </a:r>
            <a:r>
              <a:rPr lang="en-GB" b="0" i="0" baseline="3000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 </a:t>
            </a:r>
          </a:p>
          <a:p>
            <a:pPr marL="0" indent="0" algn="l">
              <a:buNone/>
            </a:pPr>
            <a:endParaRPr lang="en-GB" baseline="30000" dirty="0">
              <a:solidFill>
                <a:srgbClr val="2A2A2A"/>
              </a:solidFill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Pericarditis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is a relatively rare complication of AKI.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When pericarditis complicates AKI, consider additional diagnoses,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such as systemic lupus erythematosus (SLE) and hepatorenal syndrome.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AKI also can be a complication of cardiac diseases, such as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endocarditis, decompensated heart failure, or atrial fibrillation with emboli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 </a:t>
            </a:r>
          </a:p>
          <a:p>
            <a:pPr marL="0" indent="0" algn="l">
              <a:buNone/>
            </a:pPr>
            <a:endParaRPr lang="en-GB" dirty="0">
              <a:solidFill>
                <a:srgbClr val="2A2A2A"/>
              </a:solidFill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Cardiac arrest in a patient with AKI should always arouse suspicion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of </a:t>
            </a:r>
            <a:r>
              <a:rPr lang="en-GB" b="1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hyperkalemia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66392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702AEE-E054-A040-24F2-B7229BB3A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962" y="682925"/>
            <a:ext cx="10515600" cy="5791199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sr-Latn-RS" b="1" dirty="0"/>
              <a:t>AKI  - 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ltsemibold"/>
              </a:rPr>
              <a:t>Pulmonary complications</a:t>
            </a:r>
          </a:p>
          <a:p>
            <a:pPr marL="0" indent="0" algn="l">
              <a:buNone/>
            </a:pPr>
            <a:endParaRPr lang="en-GB" dirty="0">
              <a:solidFill>
                <a:srgbClr val="2A2A2A"/>
              </a:solidFill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Pulmonary complications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have been reported in approximately 54% of patients with AKI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 are the single most significant risk factor for death in patients with AKI. </a:t>
            </a:r>
          </a:p>
          <a:p>
            <a:pPr algn="l"/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effectLst/>
                <a:highlight>
                  <a:srgbClr val="FFFFFF"/>
                </a:highlight>
                <a:latin typeface="proxima_nova_rgregular"/>
              </a:rPr>
              <a:t>Proposed mechanisms for acute lung injury during AKI include hypervolemia, </a:t>
            </a:r>
          </a:p>
          <a:p>
            <a:pPr marL="0" indent="0" algn="l">
              <a:buNone/>
            </a:pPr>
            <a:r>
              <a:rPr lang="en-GB" b="1" i="0" dirty="0">
                <a:effectLst/>
                <a:highlight>
                  <a:srgbClr val="FFFFFF"/>
                </a:highlight>
                <a:latin typeface="proxima_nova_rgregular"/>
              </a:rPr>
              <a:t>increased proinflammatory cytokine levels, leukocyte infiltration, and increased pulmonary vascular permeability. </a:t>
            </a:r>
          </a:p>
          <a:p>
            <a:pPr algn="l"/>
            <a:endParaRPr lang="en-GB" b="0" i="0" dirty="0"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 addition, diseases exist that commonly present with simultaneous pulmonary and renal involvement, including the following: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Goodpasture syndrome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Granulomatosis with polyangiitis (Wegener granulomatosis)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Polyarteritis nodosa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Cryoglobulinemia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Sarcoidosis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Hypoxia commonly occurs during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hemodialysis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and can be particularly significant in patients with pulmonary disease.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This dialysis-related hypoxia is thought to occur secondary to white blood cell (WBC) lung sequestration and alveolar hypoventilation.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58176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B548B-8211-F419-CFC9-B877EC85E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4720" y="483079"/>
            <a:ext cx="10515600" cy="6331789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sr-Latn-RS" b="1" dirty="0"/>
              <a:t>AKI  -  </a:t>
            </a:r>
            <a:r>
              <a:rPr lang="en-GB" sz="2900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ltsemibold"/>
              </a:rPr>
              <a:t>Gastrointestinal complications</a:t>
            </a:r>
            <a:endParaRPr lang="sr-Latn-RS" sz="2900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Nausea, vomiting, and anorexia are frequent complications of AKI and represent one of the cardinal signs of </a:t>
            </a:r>
            <a:r>
              <a:rPr lang="en-GB" b="1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uremia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GI bleeding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occurs in approximately one-third of patients with AKI.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Most episodes are mild, but GI bleeding accounts for 3-8% of deaths in patients with AKI.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1" i="1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Pancreatitis</a:t>
            </a:r>
            <a:r>
              <a:rPr lang="en-GB" b="1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Mild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hyperamylasemia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is commonly seen in AKI. </a:t>
            </a:r>
          </a:p>
          <a:p>
            <a:pPr marL="0" indent="0">
              <a:buNone/>
            </a:pP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Elevation of baseline amylase concentrations can complicate the diagnosis of pancreatitis in patients with AKI. </a:t>
            </a:r>
          </a:p>
          <a:p>
            <a:pPr marL="0" indent="0">
              <a:buNone/>
            </a:pP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Lipase measurement, frequently suppressed in AKI, should be considered in this light when there is suspicion of pancreatitis. </a:t>
            </a:r>
          </a:p>
          <a:p>
            <a:pPr marL="0" indent="0">
              <a:buNone/>
            </a:pP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Pancreatitis has been reported as a concurrent illness with AKI in patients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r>
              <a:rPr lang="sr-Latn-RS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with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atheroemboli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vasculitis, and sepsis from ascending cholangitis.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1" i="1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Jaundice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frequently complicates AKI.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Etiologies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of jaundice with AKI include hepatic congestion, blood transfusions, and sepsis.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/>
            <a:r>
              <a:rPr lang="en-GB" b="1" i="1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Hepatitis</a:t>
            </a:r>
            <a:r>
              <a:rPr lang="sr-Latn-RS" b="1" i="1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occurring concurrently with AKI should prompt consideration of the following disorders in the differential diagnosis:</a:t>
            </a:r>
          </a:p>
          <a:p>
            <a:pPr marL="0" indent="0" algn="l">
              <a:buNone/>
            </a:pP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Common bile duct obstruction</a:t>
            </a:r>
          </a:p>
          <a:p>
            <a:pPr marL="0" indent="0" algn="l">
              <a:buNone/>
            </a:pP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Fulminant hepatitis </a:t>
            </a:r>
          </a:p>
          <a:p>
            <a:pPr marL="0" indent="0" algn="l">
              <a:buNone/>
            </a:pPr>
            <a:r>
              <a:rPr lang="sr-Latn-RS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HBV- and HCV-associated glomerulonephritis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sr-Latn-RS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   </a:t>
            </a: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Leptospirosis</a:t>
            </a:r>
          </a:p>
          <a:p>
            <a:pPr marL="0" indent="0">
              <a:buNone/>
            </a:pPr>
            <a:r>
              <a:rPr lang="sr-Latn-RS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</a:t>
            </a: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Medication toxicity (</a:t>
            </a:r>
            <a:r>
              <a:rPr lang="en-GB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eg</a:t>
            </a: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acetaminophen toxicity)</a:t>
            </a:r>
          </a:p>
          <a:p>
            <a:pPr marL="0" indent="0">
              <a:buNone/>
            </a:pPr>
            <a:r>
              <a:rPr lang="sr-Latn-RS" i="1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</a:t>
            </a:r>
            <a:r>
              <a:rPr lang="en-GB" i="1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Amanita phalloides</a:t>
            </a: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 poisoning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20042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FC18A-CF6C-B73A-5863-517AA4ECA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01614"/>
            <a:ext cx="10515600" cy="592922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sr-Latn-RS" b="1" dirty="0"/>
              <a:t>AKI  - </a:t>
            </a:r>
            <a:r>
              <a:rPr lang="en-GB" b="1" dirty="0"/>
              <a:t>Neurologic complications</a:t>
            </a:r>
            <a:endParaRPr lang="sr-Latn-RS" b="1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Neurologic symptoms of </a:t>
            </a:r>
            <a:r>
              <a:rPr lang="en-GB" dirty="0" err="1"/>
              <a:t>uremia</a:t>
            </a:r>
            <a:r>
              <a:rPr lang="en-GB" dirty="0"/>
              <a:t> have been reported in approximately 38% of patients with AKI. </a:t>
            </a:r>
            <a:endParaRPr lang="sr-Latn-RS" dirty="0"/>
          </a:p>
          <a:p>
            <a:pPr marL="0" indent="0">
              <a:buNone/>
            </a:pPr>
            <a:endParaRPr lang="sr-Latn-RS" dirty="0"/>
          </a:p>
          <a:p>
            <a:pPr marL="0" indent="0">
              <a:buNone/>
            </a:pPr>
            <a:r>
              <a:rPr lang="en-GB" dirty="0"/>
              <a:t>Neurologic sequelae include lethargy, somnolence, reversal of the sleep-wake cycle, and cognitive or memory deficits.</a:t>
            </a:r>
            <a:endParaRPr lang="sr-Latn-RS" dirty="0"/>
          </a:p>
          <a:p>
            <a:pPr marL="0" indent="0">
              <a:buNone/>
            </a:pPr>
            <a:endParaRPr lang="sr-Latn-RS" dirty="0"/>
          </a:p>
          <a:p>
            <a:pPr marL="0" indent="0">
              <a:buNone/>
            </a:pPr>
            <a:r>
              <a:rPr lang="en-GB" dirty="0"/>
              <a:t> Focal neurologic deficits are rarely caused solely by </a:t>
            </a:r>
            <a:r>
              <a:rPr lang="en-GB" dirty="0" err="1"/>
              <a:t>uremia</a:t>
            </a:r>
            <a:r>
              <a:rPr lang="en-GB" dirty="0"/>
              <a:t>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The pathophysiology of neurologic symptoms is still unknown </a:t>
            </a:r>
            <a:endParaRPr lang="sr-Latn-RS" dirty="0"/>
          </a:p>
          <a:p>
            <a:pPr marL="0" indent="0">
              <a:buNone/>
            </a:pPr>
            <a:r>
              <a:rPr lang="en-GB" dirty="0"/>
              <a:t>but is partially attributed to the possible accumulation of neurotoxic metabolites in patients with severe AKI</a:t>
            </a:r>
            <a:r>
              <a:rPr lang="sr-Latn-RS" dirty="0"/>
              <a:t> </a:t>
            </a:r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en-GB" dirty="0"/>
              <a:t>that can lead to an imbalance in cellular water transportation and disturbance of the blood-brain barrier. </a:t>
            </a:r>
            <a:endParaRPr lang="sr-Latn-RS" dirty="0"/>
          </a:p>
          <a:p>
            <a:pPr marL="0" indent="0">
              <a:buNone/>
            </a:pPr>
            <a:endParaRPr lang="sr-Latn-RS" dirty="0"/>
          </a:p>
          <a:p>
            <a:pPr marL="0" indent="0">
              <a:buNone/>
            </a:pPr>
            <a:r>
              <a:rPr lang="en-GB" dirty="0"/>
              <a:t>However, these symptoms do not correlate well with levels of BUN or creatinine.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b="1" dirty="0"/>
              <a:t>A number of diseases can present with concurrent neurologic and renal manifestations, including the following:</a:t>
            </a:r>
          </a:p>
          <a:p>
            <a:r>
              <a:rPr lang="en-GB" dirty="0"/>
              <a:t>SLE</a:t>
            </a:r>
          </a:p>
          <a:p>
            <a:r>
              <a:rPr lang="en-GB" dirty="0"/>
              <a:t>Thrombotic thrombocytopenic purpura (TTP)</a:t>
            </a:r>
          </a:p>
          <a:p>
            <a:r>
              <a:rPr lang="en-GB" dirty="0" err="1"/>
              <a:t>Hemolytic</a:t>
            </a:r>
            <a:r>
              <a:rPr lang="en-GB" dirty="0"/>
              <a:t> uremic syndrome (HUS)</a:t>
            </a:r>
          </a:p>
          <a:p>
            <a:r>
              <a:rPr lang="en-GB" dirty="0"/>
              <a:t>Endocarditis</a:t>
            </a:r>
          </a:p>
          <a:p>
            <a:r>
              <a:rPr lang="en-GB" dirty="0"/>
              <a:t>Malignant hypertension</a:t>
            </a:r>
          </a:p>
        </p:txBody>
      </p:sp>
    </p:spTree>
    <p:extLst>
      <p:ext uri="{BB962C8B-B14F-4D97-AF65-F5344CB8AC3E}">
        <p14:creationId xmlns:p14="http://schemas.microsoft.com/office/powerpoint/2010/main" val="1984908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07B0F-D1F9-FDFF-3B39-BE4899982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181" y="1302289"/>
            <a:ext cx="10830464" cy="43513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sr-Latn-RS" b="1" dirty="0"/>
              <a:t>AKI  -  </a:t>
            </a:r>
            <a:r>
              <a:rPr lang="en-GB" b="1" dirty="0"/>
              <a:t>Infectious complications</a:t>
            </a:r>
            <a:endParaRPr lang="sr-Latn-RS" b="1" dirty="0"/>
          </a:p>
          <a:p>
            <a:pPr marL="0" indent="0">
              <a:buNone/>
            </a:pPr>
            <a:endParaRPr lang="sr-Latn-RS" b="1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Infections commonly complicate the course of AKI </a:t>
            </a:r>
            <a:endParaRPr lang="sr-Latn-RS" dirty="0"/>
          </a:p>
          <a:p>
            <a:pPr marL="0" indent="0">
              <a:buNone/>
            </a:pPr>
            <a:r>
              <a:rPr lang="sr-Latn-RS" dirty="0"/>
              <a:t>    </a:t>
            </a:r>
            <a:r>
              <a:rPr lang="en-GB" dirty="0"/>
              <a:t>and have been reported to occur </a:t>
            </a:r>
            <a:r>
              <a:rPr lang="en-GB" b="1" dirty="0"/>
              <a:t>in as many as 33% of patients with AKI. </a:t>
            </a:r>
            <a:endParaRPr lang="sr-Latn-RS" b="1" dirty="0"/>
          </a:p>
          <a:p>
            <a:endParaRPr lang="sr-Latn-RS" dirty="0"/>
          </a:p>
          <a:p>
            <a:r>
              <a:rPr lang="en-GB" dirty="0"/>
              <a:t>It is attributed to possible altered cytokine homeostasis </a:t>
            </a:r>
            <a:endParaRPr lang="sr-Latn-RS" dirty="0"/>
          </a:p>
          <a:p>
            <a:pPr marL="0" indent="0">
              <a:buNone/>
            </a:pPr>
            <a:r>
              <a:rPr lang="sr-Latn-RS" dirty="0"/>
              <a:t>    </a:t>
            </a:r>
            <a:r>
              <a:rPr lang="en-GB" dirty="0"/>
              <a:t>and immune cell dysfunction associated with AKI.</a:t>
            </a:r>
            <a:endParaRPr lang="sr-Latn-RS" dirty="0"/>
          </a:p>
          <a:p>
            <a:pPr marL="0" indent="0">
              <a:buNone/>
            </a:pPr>
            <a:r>
              <a:rPr lang="en-GB" dirty="0"/>
              <a:t> </a:t>
            </a:r>
            <a:endParaRPr lang="sr-Latn-RS" dirty="0"/>
          </a:p>
          <a:p>
            <a:r>
              <a:rPr lang="en-GB" b="1" dirty="0"/>
              <a:t>The most common sites of infection are the pulmonary and urinary tracts</a:t>
            </a:r>
            <a:r>
              <a:rPr lang="en-GB" dirty="0"/>
              <a:t>.</a:t>
            </a:r>
            <a:endParaRPr lang="sr-Latn-RS" dirty="0"/>
          </a:p>
          <a:p>
            <a:endParaRPr lang="sr-Latn-RS" dirty="0"/>
          </a:p>
          <a:p>
            <a:r>
              <a:rPr lang="en-GB" dirty="0"/>
              <a:t> Infections are the leading cause of morbidity and death in patients with AKI. </a:t>
            </a:r>
            <a:endParaRPr lang="sr-Latn-RS" dirty="0"/>
          </a:p>
          <a:p>
            <a:endParaRPr lang="sr-Latn-RS" dirty="0"/>
          </a:p>
          <a:p>
            <a:r>
              <a:rPr lang="en-GB" dirty="0"/>
              <a:t>Various studies have reported mortality rates of 11-72% in infections complicating AKI.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44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09BA2-92F1-3F8A-A4E0-C769114B1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848" y="747622"/>
            <a:ext cx="10984302" cy="47905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RS" sz="1800" b="1" dirty="0">
                <a:solidFill>
                  <a:srgbClr val="FF0000"/>
                </a:solidFill>
              </a:rPr>
              <a:t>AKI </a:t>
            </a:r>
            <a:r>
              <a:rPr lang="en-GB" sz="1800" b="1" dirty="0">
                <a:solidFill>
                  <a:srgbClr val="FF0000"/>
                </a:solidFill>
              </a:rPr>
              <a:t>Diagnosis</a:t>
            </a:r>
            <a:endParaRPr lang="sr-Latn-RS" sz="1400" b="1" dirty="0"/>
          </a:p>
          <a:p>
            <a:pPr marL="0" indent="0" algn="ctr">
              <a:buNone/>
            </a:pPr>
            <a:r>
              <a:rPr lang="en-GB" sz="1400" dirty="0"/>
              <a:t>The following tests can aid in the diagnosis and assessment of AKI:</a:t>
            </a:r>
          </a:p>
          <a:p>
            <a:pPr marL="0" indent="0">
              <a:buNone/>
            </a:pPr>
            <a:endParaRPr lang="en-GB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A47E5A-5807-724B-0314-AF551FA09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077" y="1560049"/>
            <a:ext cx="5797798" cy="50723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AEF57A-3DDA-EDB4-6EC3-46878A66A6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630" y="1989826"/>
            <a:ext cx="4071668" cy="26511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A55FC6-DE7D-CFB1-443A-C4E7FB3C5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630" y="4641009"/>
            <a:ext cx="4071668" cy="115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039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50BE7-54BD-4D61-56D3-FF69D9129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568" y="212785"/>
            <a:ext cx="11766432" cy="741296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GB" sz="5600" b="1" dirty="0">
                <a:solidFill>
                  <a:srgbClr val="FF0000"/>
                </a:solidFill>
              </a:rPr>
              <a:t>Kidney function studies</a:t>
            </a:r>
            <a:r>
              <a:rPr lang="en-GB" sz="5600" b="1" dirty="0"/>
              <a:t>: </a:t>
            </a:r>
            <a:r>
              <a:rPr lang="en-GB" sz="5600" dirty="0"/>
              <a:t>Increased levels of blood urea nitrogen (BUN) and serum creatinine are the hallmarks of AKI; </a:t>
            </a:r>
          </a:p>
          <a:p>
            <a:pPr marL="0" indent="0">
              <a:buNone/>
            </a:pPr>
            <a:r>
              <a:rPr lang="en-GB" sz="5600" dirty="0"/>
              <a:t>the ratio of BUN to creatinine can exceed 20:1 in conditions that </a:t>
            </a:r>
            <a:r>
              <a:rPr lang="en-GB" sz="5600" dirty="0" err="1"/>
              <a:t>favor</a:t>
            </a:r>
            <a:r>
              <a:rPr lang="en-GB" sz="5600" dirty="0"/>
              <a:t> the enhanced reabsorption of urea, </a:t>
            </a:r>
          </a:p>
          <a:p>
            <a:pPr marL="0" indent="0">
              <a:buNone/>
            </a:pPr>
            <a:r>
              <a:rPr lang="en-GB" sz="5600" dirty="0"/>
              <a:t>such as volume contraction (this suggests prerenal AKI)</a:t>
            </a:r>
          </a:p>
          <a:p>
            <a:pPr marL="0" indent="0">
              <a:buNone/>
            </a:pPr>
            <a:endParaRPr lang="en-GB" sz="5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5600" b="1" dirty="0">
                <a:solidFill>
                  <a:srgbClr val="FF0000"/>
                </a:solidFill>
              </a:rPr>
              <a:t>Complete blood count:</a:t>
            </a:r>
            <a:endParaRPr lang="sr-Latn-RS" sz="5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5600" b="1" dirty="0"/>
              <a:t> </a:t>
            </a:r>
            <a:r>
              <a:rPr lang="en-GB" sz="5600" dirty="0"/>
              <a:t>Elevated WBC can indicate infection; risk-stratify for </a:t>
            </a:r>
            <a:r>
              <a:rPr lang="en-GB" sz="5600" dirty="0" err="1"/>
              <a:t>tumor</a:t>
            </a:r>
            <a:r>
              <a:rPr lang="en-GB" sz="5600" dirty="0"/>
              <a:t> lysis syndrome in an oncologic patient; </a:t>
            </a:r>
          </a:p>
          <a:p>
            <a:pPr marL="0" indent="0">
              <a:buNone/>
            </a:pPr>
            <a:r>
              <a:rPr lang="en-GB" sz="5600" dirty="0"/>
              <a:t>low </a:t>
            </a:r>
            <a:r>
              <a:rPr lang="en-GB" sz="5600" dirty="0" err="1"/>
              <a:t>hemoglobin</a:t>
            </a:r>
            <a:r>
              <a:rPr lang="en-GB" sz="5600" dirty="0"/>
              <a:t> can suggest acute blood loss or chronic </a:t>
            </a:r>
            <a:r>
              <a:rPr lang="en-GB" sz="5600" dirty="0" err="1"/>
              <a:t>anemia</a:t>
            </a:r>
            <a:r>
              <a:rPr lang="en-GB" sz="5600" dirty="0"/>
              <a:t>; </a:t>
            </a:r>
            <a:endParaRPr lang="sr-Latn-RS" sz="5600" dirty="0"/>
          </a:p>
          <a:p>
            <a:pPr marL="0" indent="0">
              <a:buNone/>
            </a:pPr>
            <a:r>
              <a:rPr lang="en-GB" sz="5600" dirty="0"/>
              <a:t>thrombocytopenia might indicate thrombotic microangiopathy or portal hypertension</a:t>
            </a:r>
          </a:p>
          <a:p>
            <a:pPr marL="0" indent="0">
              <a:buNone/>
            </a:pPr>
            <a:r>
              <a:rPr lang="en-GB" sz="5600" b="1" dirty="0">
                <a:solidFill>
                  <a:srgbClr val="FF0000"/>
                </a:solidFill>
              </a:rPr>
              <a:t>Peripheral smear: </a:t>
            </a:r>
            <a:r>
              <a:rPr lang="en-GB" sz="5600" dirty="0"/>
              <a:t>Schistocytes may indicate </a:t>
            </a:r>
            <a:r>
              <a:rPr lang="en-GB" sz="5600" dirty="0" err="1"/>
              <a:t>hemolytic</a:t>
            </a:r>
            <a:r>
              <a:rPr lang="en-GB" sz="5600" dirty="0"/>
              <a:t>-uremic syndrome or thrombotic thrombocytopenic purpura)</a:t>
            </a:r>
          </a:p>
          <a:p>
            <a:pPr marL="0" indent="0">
              <a:buNone/>
            </a:pPr>
            <a:endParaRPr lang="en-GB" sz="5600" dirty="0"/>
          </a:p>
          <a:p>
            <a:pPr marL="0" indent="0">
              <a:buNone/>
            </a:pPr>
            <a:r>
              <a:rPr lang="en-GB" sz="5600" b="1" dirty="0">
                <a:solidFill>
                  <a:srgbClr val="FF0000"/>
                </a:solidFill>
              </a:rPr>
              <a:t>Serologic tests: </a:t>
            </a:r>
            <a:r>
              <a:rPr lang="en-GB" sz="5600" dirty="0"/>
              <a:t>May show evidence of systemic diseases associated with AKI, </a:t>
            </a:r>
            <a:endParaRPr lang="sr-Latn-RS" sz="5600" dirty="0"/>
          </a:p>
          <a:p>
            <a:pPr marL="0" indent="0">
              <a:buNone/>
            </a:pPr>
            <a:r>
              <a:rPr lang="en-GB" sz="5600" dirty="0"/>
              <a:t>such as lupus nephritis, ANCA vasculitis, anti-GBM disease or Goodpasture syndrome</a:t>
            </a:r>
          </a:p>
          <a:p>
            <a:pPr marL="0" indent="0">
              <a:buNone/>
            </a:pPr>
            <a:r>
              <a:rPr lang="en-GB" sz="5600" b="1" dirty="0">
                <a:solidFill>
                  <a:srgbClr val="FF0000"/>
                </a:solidFill>
              </a:rPr>
              <a:t>Complement testing: </a:t>
            </a:r>
            <a:r>
              <a:rPr lang="en-GB" sz="5600" dirty="0"/>
              <a:t>Pattern may indicate AKI related to endocarditis or various </a:t>
            </a:r>
            <a:r>
              <a:rPr lang="en-GB" sz="5600" dirty="0" err="1"/>
              <a:t>glomerulonephritidites</a:t>
            </a:r>
            <a:endParaRPr lang="en-GB" sz="5600" dirty="0"/>
          </a:p>
          <a:p>
            <a:pPr marL="0" indent="0">
              <a:buNone/>
            </a:pPr>
            <a:endParaRPr lang="en-GB" sz="5600" dirty="0"/>
          </a:p>
          <a:p>
            <a:pPr marL="0" indent="0">
              <a:buNone/>
            </a:pPr>
            <a:r>
              <a:rPr lang="en-GB" sz="5600" b="1" dirty="0">
                <a:solidFill>
                  <a:srgbClr val="FF0000"/>
                </a:solidFill>
              </a:rPr>
              <a:t>Fractional excretion of sodium and urea </a:t>
            </a:r>
            <a:r>
              <a:rPr lang="en-GB" sz="5600" dirty="0"/>
              <a:t>in the setting of oliguria</a:t>
            </a:r>
          </a:p>
          <a:p>
            <a:pPr marL="0" indent="0">
              <a:buNone/>
            </a:pPr>
            <a:r>
              <a:rPr lang="en-GB" sz="5600" b="1" dirty="0">
                <a:solidFill>
                  <a:srgbClr val="FF0000"/>
                </a:solidFill>
              </a:rPr>
              <a:t>Bladder pressure</a:t>
            </a:r>
            <a:r>
              <a:rPr lang="en-GB" sz="5600" b="1" dirty="0"/>
              <a:t>: </a:t>
            </a:r>
            <a:r>
              <a:rPr lang="en-GB" sz="5600" dirty="0"/>
              <a:t>Patients with a bladder pressure above 25 mm Hg should be suspected of having AKI caused by abdominal compartment syndrome</a:t>
            </a:r>
          </a:p>
          <a:p>
            <a:pPr marL="0" indent="0">
              <a:buNone/>
            </a:pPr>
            <a:endParaRPr lang="en-GB" sz="5600" dirty="0"/>
          </a:p>
          <a:p>
            <a:pPr marL="0" indent="0">
              <a:buNone/>
            </a:pPr>
            <a:r>
              <a:rPr lang="en-GB" sz="5600" b="1" dirty="0">
                <a:solidFill>
                  <a:srgbClr val="FF0000"/>
                </a:solidFill>
              </a:rPr>
              <a:t>Ultrasonography: </a:t>
            </a:r>
            <a:r>
              <a:rPr lang="en-GB" sz="5600" dirty="0"/>
              <a:t>Renal ultrasonography is helpful in evaluating existing renal disease (kidney length, </a:t>
            </a:r>
            <a:endParaRPr lang="sr-Latn-RS" sz="5600" dirty="0"/>
          </a:p>
          <a:p>
            <a:pPr marL="0" indent="0">
              <a:buNone/>
            </a:pPr>
            <a:r>
              <a:rPr lang="en-GB" sz="5600" dirty="0"/>
              <a:t>presence of cortical echogenicity or cortical thinning) and urinary obstruction</a:t>
            </a:r>
          </a:p>
          <a:p>
            <a:pPr marL="0" indent="0">
              <a:buNone/>
            </a:pPr>
            <a:r>
              <a:rPr lang="en-GB" sz="5600" b="1" dirty="0">
                <a:solidFill>
                  <a:srgbClr val="FF0000"/>
                </a:solidFill>
              </a:rPr>
              <a:t>Aortorenal angiography</a:t>
            </a:r>
            <a:r>
              <a:rPr lang="en-GB" sz="5600" b="1" dirty="0"/>
              <a:t>: </a:t>
            </a:r>
            <a:r>
              <a:rPr lang="en-GB" sz="5600" dirty="0"/>
              <a:t>Can help establish the diagnosis of renal vascular diseases, such as renal artery stenosis, renal </a:t>
            </a:r>
            <a:r>
              <a:rPr lang="en-GB" sz="5600" dirty="0" err="1"/>
              <a:t>atheroembolic</a:t>
            </a:r>
            <a:r>
              <a:rPr lang="en-GB" sz="5600" dirty="0"/>
              <a:t> disease,</a:t>
            </a:r>
            <a:endParaRPr lang="sr-Latn-RS" sz="5600" dirty="0"/>
          </a:p>
          <a:p>
            <a:pPr marL="0" indent="0">
              <a:buNone/>
            </a:pPr>
            <a:r>
              <a:rPr lang="en-GB" sz="5600" dirty="0"/>
              <a:t> atherosclerosis with aortorenal occlusion, and instances of necrotizing vasculitis (</a:t>
            </a:r>
            <a:r>
              <a:rPr lang="en-GB" sz="5600" dirty="0" err="1"/>
              <a:t>eg</a:t>
            </a:r>
            <a:r>
              <a:rPr lang="en-GB" sz="5600" dirty="0"/>
              <a:t>, polyarteritis nodosa)</a:t>
            </a:r>
            <a:endParaRPr lang="sr-Latn-RS" sz="5600" dirty="0"/>
          </a:p>
          <a:p>
            <a:pPr marL="0" indent="0">
              <a:buNone/>
            </a:pPr>
            <a:endParaRPr lang="en-GB" sz="5600" dirty="0"/>
          </a:p>
          <a:p>
            <a:pPr marL="0" indent="0">
              <a:buNone/>
            </a:pPr>
            <a:r>
              <a:rPr lang="en-GB" sz="5600" b="1" dirty="0">
                <a:solidFill>
                  <a:srgbClr val="FF0000"/>
                </a:solidFill>
              </a:rPr>
              <a:t>Kidney biopsy: </a:t>
            </a:r>
            <a:r>
              <a:rPr lang="en-GB" sz="5600" dirty="0"/>
              <a:t>Can be useful in identifying intrarenal causes of AKI and directing targeted therapy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81913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3CDD9-7A42-2198-0818-0EBC7C1E19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0690" y="805131"/>
            <a:ext cx="10515600" cy="54545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Some of the most common tests used to check for AKI, include: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r>
              <a:rPr lang="en-GB" b="1" dirty="0">
                <a:solidFill>
                  <a:srgbClr val="FF0000"/>
                </a:solidFill>
              </a:rPr>
              <a:t>Serum (blood) creatinine </a:t>
            </a:r>
            <a:r>
              <a:rPr lang="en-GB" dirty="0"/>
              <a:t>– a blood test used to check how well your kidneys are filtering this waste product from your blood</a:t>
            </a:r>
          </a:p>
          <a:p>
            <a:r>
              <a:rPr lang="en-GB" b="1" dirty="0">
                <a:solidFill>
                  <a:srgbClr val="FF0000"/>
                </a:solidFill>
              </a:rPr>
              <a:t>Estimated glomerular filtration rate (eGFR) </a:t>
            </a:r>
            <a:r>
              <a:rPr lang="en-GB" dirty="0"/>
              <a:t>– this is calculated based on your serum (blood) creatinine level, </a:t>
            </a:r>
          </a:p>
          <a:p>
            <a:pPr marL="0" indent="0">
              <a:buNone/>
            </a:pPr>
            <a:r>
              <a:rPr lang="en-GB" dirty="0"/>
              <a:t>      age, and sex to estimate your kidney function</a:t>
            </a:r>
          </a:p>
          <a:p>
            <a:r>
              <a:rPr lang="en-GB" b="1" dirty="0">
                <a:solidFill>
                  <a:srgbClr val="FF0000"/>
                </a:solidFill>
              </a:rPr>
              <a:t>Blood urea nitrogen (BUN) </a:t>
            </a:r>
            <a:r>
              <a:rPr lang="en-GB" dirty="0"/>
              <a:t>– similar to creatinine, this test can be used to measure another waste product in your blood </a:t>
            </a:r>
          </a:p>
          <a:p>
            <a:pPr marL="0" indent="0">
              <a:buNone/>
            </a:pPr>
            <a:r>
              <a:rPr lang="en-GB" dirty="0"/>
              <a:t>      to see how well your kidneys are filtering the blood</a:t>
            </a:r>
          </a:p>
          <a:p>
            <a:r>
              <a:rPr lang="en-GB" b="1" dirty="0">
                <a:solidFill>
                  <a:srgbClr val="FF0000"/>
                </a:solidFill>
              </a:rPr>
              <a:t>Other blood tests, such as sodium, potassium, and bicarbonate </a:t>
            </a:r>
            <a:r>
              <a:rPr lang="en-GB" dirty="0"/>
              <a:t>(to see if anything is out of balance)</a:t>
            </a:r>
            <a:endParaRPr lang="sr-Latn-RS" dirty="0"/>
          </a:p>
          <a:p>
            <a:endParaRPr lang="en-GB" dirty="0"/>
          </a:p>
          <a:p>
            <a:r>
              <a:rPr lang="en-GB" b="1" dirty="0">
                <a:solidFill>
                  <a:srgbClr val="FF0000"/>
                </a:solidFill>
              </a:rPr>
              <a:t>Urine output </a:t>
            </a:r>
            <a:r>
              <a:rPr lang="en-GB" dirty="0"/>
              <a:t>– your healthcare professional may track how much urine (pee) you pass each day, </a:t>
            </a:r>
          </a:p>
          <a:p>
            <a:pPr marL="0" indent="0">
              <a:buNone/>
            </a:pPr>
            <a:r>
              <a:rPr lang="en-GB" dirty="0"/>
              <a:t>      especially if you are having AKI in the hospital</a:t>
            </a:r>
          </a:p>
          <a:p>
            <a:r>
              <a:rPr lang="en-GB" b="1" dirty="0">
                <a:solidFill>
                  <a:srgbClr val="FF0000"/>
                </a:solidFill>
              </a:rPr>
              <a:t>Urine test (urinalysis) </a:t>
            </a:r>
            <a:r>
              <a:rPr lang="en-GB" dirty="0"/>
              <a:t>– a general urine test may be used to find more clues about the cause of AKI</a:t>
            </a:r>
            <a:endParaRPr lang="sr-Latn-RS" dirty="0"/>
          </a:p>
          <a:p>
            <a:endParaRPr lang="en-GB" dirty="0"/>
          </a:p>
          <a:p>
            <a:r>
              <a:rPr lang="en-GB" b="1" dirty="0">
                <a:solidFill>
                  <a:srgbClr val="FF0000"/>
                </a:solidFill>
              </a:rPr>
              <a:t>Imaging tests</a:t>
            </a:r>
            <a:r>
              <a:rPr lang="en-GB" dirty="0">
                <a:solidFill>
                  <a:srgbClr val="FF0000"/>
                </a:solidFill>
              </a:rPr>
              <a:t>, </a:t>
            </a:r>
            <a:r>
              <a:rPr lang="en-GB" dirty="0"/>
              <a:t>like an </a:t>
            </a:r>
            <a:r>
              <a:rPr lang="en-GB" b="1" dirty="0"/>
              <a:t>ultrasound</a:t>
            </a:r>
            <a:r>
              <a:rPr lang="en-GB" dirty="0"/>
              <a:t>, may be helpful in some cases</a:t>
            </a:r>
            <a:endParaRPr lang="sr-Latn-RS" dirty="0"/>
          </a:p>
          <a:p>
            <a:endParaRPr lang="en-GB" dirty="0"/>
          </a:p>
          <a:p>
            <a:r>
              <a:rPr lang="en-GB" b="1" dirty="0">
                <a:solidFill>
                  <a:srgbClr val="FF0000"/>
                </a:solidFill>
              </a:rPr>
              <a:t>Kidney biopsy </a:t>
            </a:r>
            <a:r>
              <a:rPr lang="en-GB" dirty="0"/>
              <a:t>– in some less common situations, your healthcare professional may need </a:t>
            </a:r>
          </a:p>
          <a:p>
            <a:pPr marL="0" indent="0">
              <a:buNone/>
            </a:pPr>
            <a:r>
              <a:rPr lang="en-GB" dirty="0"/>
              <a:t>        to look at a tiny piece of your kidney under a microscope to get a better idea about the cause</a:t>
            </a:r>
          </a:p>
        </p:txBody>
      </p:sp>
    </p:spTree>
    <p:extLst>
      <p:ext uri="{BB962C8B-B14F-4D97-AF65-F5344CB8AC3E}">
        <p14:creationId xmlns:p14="http://schemas.microsoft.com/office/powerpoint/2010/main" val="2445869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688E7-5737-7002-BA63-4E8B23329B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430" y="1848931"/>
            <a:ext cx="11302042" cy="3637470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Acute kidney injury (AKI) is defined as an abrupt or rapid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decline in renal filtration function</a:t>
            </a: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 </a:t>
            </a:r>
            <a:endParaRPr lang="sr-Latn-RS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This condition is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usually marked by a rise in serum creatinine concentration or </a:t>
            </a:r>
            <a:r>
              <a:rPr lang="en-GB" b="1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azotemia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(a rise in blood urea nitrogen [BUN] concentration).</a:t>
            </a:r>
            <a:r>
              <a:rPr lang="en-GB" b="1" i="0" baseline="3000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 </a:t>
            </a:r>
            <a:endParaRPr lang="sr-Latn-RS" b="1" i="0" baseline="3000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>
              <a:buNone/>
            </a:pPr>
            <a:endParaRPr lang="sr-Latn-RS" sz="2800" b="1" dirty="0"/>
          </a:p>
          <a:p>
            <a:pPr marL="0" indent="0">
              <a:buNone/>
            </a:pPr>
            <a:r>
              <a:rPr lang="en-GB" sz="2800" dirty="0"/>
              <a:t>The widely accepted </a:t>
            </a:r>
            <a:r>
              <a:rPr lang="en-GB" sz="2800" b="1" dirty="0"/>
              <a:t>Kidney Disease: Improving Global Outcome (KDIGO) </a:t>
            </a:r>
            <a:endParaRPr lang="sr-Latn-RS" sz="2800" b="1" dirty="0"/>
          </a:p>
          <a:p>
            <a:pPr marL="0" indent="0">
              <a:buNone/>
            </a:pPr>
            <a:r>
              <a:rPr lang="en-GB" sz="2800" dirty="0">
                <a:solidFill>
                  <a:srgbClr val="FF0000"/>
                </a:solidFill>
              </a:rPr>
              <a:t>definition of AKI is based on the change of serum creatinine and urine output</a:t>
            </a:r>
            <a:r>
              <a:rPr lang="en-GB" sz="2800" dirty="0"/>
              <a:t>, as follows : </a:t>
            </a:r>
          </a:p>
          <a:p>
            <a:pPr marL="0" indent="0">
              <a:buNone/>
            </a:pPr>
            <a:endParaRPr lang="sr-Latn-RS" sz="2800" dirty="0"/>
          </a:p>
          <a:p>
            <a:pPr marL="0" indent="0">
              <a:buNone/>
            </a:pPr>
            <a:endParaRPr lang="en-GB" sz="2800" dirty="0"/>
          </a:p>
          <a:p>
            <a:r>
              <a:rPr lang="en-GB" sz="2800" b="1" dirty="0"/>
              <a:t>Rise in serum creatinine </a:t>
            </a:r>
            <a:r>
              <a:rPr lang="en-GB" sz="2800" b="1" u="sng" dirty="0"/>
              <a:t>≥0.3 mg/dL within 48 hours</a:t>
            </a:r>
            <a:endParaRPr lang="sr-Latn-RS" sz="2800" b="1" u="sng" dirty="0"/>
          </a:p>
          <a:p>
            <a:endParaRPr lang="en-GB" sz="2800" b="1" u="sng" dirty="0"/>
          </a:p>
          <a:p>
            <a:r>
              <a:rPr lang="en-GB" sz="2800" b="1" dirty="0"/>
              <a:t>Rise in serum creatinine  </a:t>
            </a:r>
            <a:r>
              <a:rPr lang="en-GB" sz="2800" b="1" u="sng" dirty="0"/>
              <a:t>≥1.5 times baseline</a:t>
            </a:r>
            <a:r>
              <a:rPr lang="en-GB" sz="2800" b="1" dirty="0"/>
              <a:t>,  </a:t>
            </a:r>
            <a:r>
              <a:rPr lang="en-GB" sz="2800" dirty="0"/>
              <a:t>which is known or presumed to have occurred </a:t>
            </a:r>
            <a:r>
              <a:rPr lang="en-GB" sz="2800" b="1" dirty="0"/>
              <a:t>within the prior seven days</a:t>
            </a:r>
            <a:endParaRPr lang="sr-Latn-RS" sz="2800" b="1" dirty="0"/>
          </a:p>
          <a:p>
            <a:endParaRPr lang="en-GB" sz="2800" b="1" dirty="0"/>
          </a:p>
          <a:p>
            <a:r>
              <a:rPr lang="en-GB" sz="2800" b="1" u="sng" dirty="0"/>
              <a:t>Urine output &lt; 0.5 mL/kg/hour for six hours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C2869A-EC8E-312B-8D1A-2E03E867820B}"/>
              </a:ext>
            </a:extLst>
          </p:cNvPr>
          <p:cNvSpPr/>
          <p:nvPr/>
        </p:nvSpPr>
        <p:spPr>
          <a:xfrm>
            <a:off x="635544" y="3599596"/>
            <a:ext cx="11033292" cy="20028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883172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191F86B-2468-982D-9876-B425B0CBB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35721"/>
            <a:ext cx="11037498" cy="6422279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sr-Latn-RS" sz="3400" b="1" dirty="0">
                <a:solidFill>
                  <a:srgbClr val="FF0000"/>
                </a:solidFill>
              </a:rPr>
              <a:t>AKI </a:t>
            </a:r>
            <a:r>
              <a:rPr lang="en-GB" sz="3400" b="1" dirty="0">
                <a:solidFill>
                  <a:srgbClr val="FF0000"/>
                </a:solidFill>
              </a:rPr>
              <a:t>Management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In addition to treating the underlying </a:t>
            </a:r>
            <a:r>
              <a:rPr lang="en-GB" dirty="0" err="1"/>
              <a:t>etiology</a:t>
            </a:r>
            <a:r>
              <a:rPr lang="en-GB" dirty="0"/>
              <a:t>, </a:t>
            </a:r>
          </a:p>
          <a:p>
            <a:pPr marL="0" indent="0">
              <a:buNone/>
            </a:pPr>
            <a:r>
              <a:rPr lang="en-GB" b="1" dirty="0">
                <a:solidFill>
                  <a:srgbClr val="FF0000"/>
                </a:solidFill>
              </a:rPr>
              <a:t>maintenance of volume homeostasis and correction of biochemical abnormalities </a:t>
            </a:r>
          </a:p>
          <a:p>
            <a:pPr marL="0" indent="0">
              <a:buNone/>
            </a:pPr>
            <a:r>
              <a:rPr lang="en-GB" b="1" dirty="0">
                <a:solidFill>
                  <a:srgbClr val="FF0000"/>
                </a:solidFill>
              </a:rPr>
              <a:t>remain the primary goals of AKI treatment </a:t>
            </a:r>
            <a:r>
              <a:rPr lang="en-GB" dirty="0">
                <a:solidFill>
                  <a:srgbClr val="FF0000"/>
                </a:solidFill>
              </a:rPr>
              <a:t>(</a:t>
            </a:r>
            <a:r>
              <a:rPr lang="en-GB" b="1" dirty="0">
                <a:solidFill>
                  <a:srgbClr val="FF0000"/>
                </a:solidFill>
              </a:rPr>
              <a:t>supportive care</a:t>
            </a:r>
            <a:r>
              <a:rPr lang="en-GB" dirty="0">
                <a:solidFill>
                  <a:srgbClr val="FF0000"/>
                </a:solidFill>
              </a:rPr>
              <a:t>) </a:t>
            </a:r>
            <a:r>
              <a:rPr lang="en-GB" dirty="0"/>
              <a:t>and may include the following measures:</a:t>
            </a:r>
            <a:endParaRPr lang="sr-Latn-RS" dirty="0"/>
          </a:p>
          <a:p>
            <a:pPr marL="0" indent="0">
              <a:buNone/>
            </a:pPr>
            <a:endParaRPr lang="en-GB" dirty="0"/>
          </a:p>
          <a:p>
            <a:r>
              <a:rPr lang="sr-Latn-RS" dirty="0">
                <a:solidFill>
                  <a:srgbClr val="09142A"/>
                </a:solidFill>
                <a:highlight>
                  <a:srgbClr val="FFFFFF"/>
                </a:highlight>
              </a:rPr>
              <a:t>I</a:t>
            </a:r>
            <a:r>
              <a:rPr lang="en-GB" i="0" dirty="0" err="1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nclude</a:t>
            </a:r>
            <a:r>
              <a:rPr lang="en-GB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 determination of volume status, </a:t>
            </a:r>
            <a:r>
              <a:rPr lang="en-GB" b="1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fluid resuscitation </a:t>
            </a:r>
            <a:r>
              <a:rPr lang="en-GB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with isotonic crystalloid, </a:t>
            </a:r>
            <a:endParaRPr lang="sr-Latn-RS" i="0" dirty="0">
              <a:solidFill>
                <a:srgbClr val="09142A"/>
              </a:solidFill>
              <a:effectLst/>
              <a:highlight>
                <a:srgbClr val="FFFFFF"/>
              </a:highlight>
            </a:endParaRPr>
          </a:p>
          <a:p>
            <a:endParaRPr lang="en-GB" dirty="0"/>
          </a:p>
          <a:p>
            <a:r>
              <a:rPr lang="en-GB" b="1" dirty="0"/>
              <a:t>Correction of fluid overload with loop diuretics and fluid restriction</a:t>
            </a:r>
            <a:endParaRPr lang="sr-Latn-RS" b="1" dirty="0"/>
          </a:p>
          <a:p>
            <a:endParaRPr lang="en-GB" dirty="0"/>
          </a:p>
          <a:p>
            <a:r>
              <a:rPr lang="en-GB" b="1" dirty="0"/>
              <a:t>Correction of severe acidosis </a:t>
            </a:r>
            <a:r>
              <a:rPr lang="en-GB" dirty="0"/>
              <a:t>with alkali administration</a:t>
            </a:r>
            <a:endParaRPr lang="sr-Latn-RS" dirty="0"/>
          </a:p>
          <a:p>
            <a:endParaRPr lang="en-GB" b="1" dirty="0"/>
          </a:p>
          <a:p>
            <a:r>
              <a:rPr lang="en-GB" b="1" dirty="0"/>
              <a:t>Correction of life-threatening </a:t>
            </a:r>
            <a:r>
              <a:rPr lang="en-GB" b="1" dirty="0" err="1"/>
              <a:t>hyperkalemia</a:t>
            </a:r>
            <a:endParaRPr lang="sr-Latn-RS" b="1" dirty="0"/>
          </a:p>
          <a:p>
            <a:endParaRPr lang="en-GB" dirty="0"/>
          </a:p>
          <a:p>
            <a:r>
              <a:rPr lang="en-GB" b="1" dirty="0"/>
              <a:t>Correction of hematologic abnormalities </a:t>
            </a:r>
            <a:r>
              <a:rPr lang="en-GB" dirty="0"/>
              <a:t>(</a:t>
            </a:r>
            <a:r>
              <a:rPr lang="en-GB" dirty="0" err="1"/>
              <a:t>eg</a:t>
            </a:r>
            <a:r>
              <a:rPr lang="en-GB" dirty="0"/>
              <a:t>, blood loss </a:t>
            </a:r>
            <a:r>
              <a:rPr lang="en-GB" dirty="0" err="1"/>
              <a:t>anemia</a:t>
            </a:r>
            <a:r>
              <a:rPr lang="en-GB" dirty="0"/>
              <a:t>, uremic platelet dysfunction) </a:t>
            </a:r>
          </a:p>
          <a:p>
            <a:pPr marL="0" indent="0">
              <a:buNone/>
            </a:pPr>
            <a:r>
              <a:rPr lang="en-GB" dirty="0"/>
              <a:t>    </a:t>
            </a:r>
            <a:r>
              <a:rPr lang="sr-Latn-RS" dirty="0"/>
              <a:t>  </a:t>
            </a:r>
            <a:r>
              <a:rPr lang="en-GB" dirty="0"/>
              <a:t>with measures such as RBC or platelet transfusions and administration of desmopressin or </a:t>
            </a:r>
            <a:r>
              <a:rPr lang="en-GB" dirty="0" err="1"/>
              <a:t>estrogens</a:t>
            </a:r>
            <a:endParaRPr lang="sr-Latn-RS" dirty="0"/>
          </a:p>
          <a:p>
            <a:pPr marL="0" indent="0">
              <a:buNone/>
            </a:pPr>
            <a:endParaRPr lang="sr-Latn-RS" dirty="0"/>
          </a:p>
          <a:p>
            <a:r>
              <a:rPr lang="sr-Latn-RS" b="1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D</a:t>
            </a:r>
            <a:r>
              <a:rPr lang="en-GB" b="1" i="0" dirty="0" err="1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iscontinuation</a:t>
            </a:r>
            <a:r>
              <a:rPr lang="en-GB" b="1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 of nephrotoxic medications, </a:t>
            </a:r>
            <a:endParaRPr lang="sr-Latn-RS" b="1" i="0" dirty="0">
              <a:solidFill>
                <a:srgbClr val="09142A"/>
              </a:solidFill>
              <a:effectLst/>
              <a:highlight>
                <a:srgbClr val="FFFFFF"/>
              </a:highlight>
            </a:endParaRPr>
          </a:p>
          <a:p>
            <a:endParaRPr lang="sr-Latn-RS" i="0" dirty="0">
              <a:solidFill>
                <a:srgbClr val="09142A"/>
              </a:solidFill>
              <a:effectLst/>
              <a:highlight>
                <a:srgbClr val="FFFFFF"/>
              </a:highlight>
            </a:endParaRPr>
          </a:p>
          <a:p>
            <a:r>
              <a:rPr lang="sr-Latn-RS" b="1" dirty="0">
                <a:solidFill>
                  <a:srgbClr val="09142A"/>
                </a:solidFill>
                <a:highlight>
                  <a:srgbClr val="FFFFFF"/>
                </a:highlight>
              </a:rPr>
              <a:t>A</a:t>
            </a:r>
            <a:r>
              <a:rPr lang="en-GB" b="1" i="0" dirty="0" err="1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djustment</a:t>
            </a:r>
            <a:r>
              <a:rPr lang="en-GB" b="1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 of prescribed drugs according to renal function</a:t>
            </a:r>
            <a:r>
              <a:rPr lang="en-GB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. </a:t>
            </a:r>
            <a:endParaRPr lang="sr-Latn-RS" i="0" dirty="0">
              <a:solidFill>
                <a:srgbClr val="09142A"/>
              </a:solidFill>
              <a:effectLst/>
              <a:highlight>
                <a:srgbClr val="FFFFFF"/>
              </a:highlight>
            </a:endParaRPr>
          </a:p>
          <a:p>
            <a:endParaRPr lang="sr-Latn-RS" dirty="0">
              <a:solidFill>
                <a:srgbClr val="09142A"/>
              </a:solidFill>
              <a:highlight>
                <a:srgbClr val="FFFFFF"/>
              </a:highlight>
            </a:endParaRPr>
          </a:p>
          <a:p>
            <a:r>
              <a:rPr lang="en-GB" b="1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Additional supportive care measures </a:t>
            </a:r>
            <a:r>
              <a:rPr lang="en-GB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may include optimizing nutritional status and </a:t>
            </a:r>
            <a:r>
              <a:rPr lang="en-GB" i="0" dirty="0" err="1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glycemic</a:t>
            </a:r>
            <a:r>
              <a:rPr lang="en-GB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 control</a:t>
            </a:r>
            <a:r>
              <a:rPr lang="en-GB" b="1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. </a:t>
            </a:r>
            <a:endParaRPr lang="sr-Latn-RS" b="1" i="0" dirty="0">
              <a:solidFill>
                <a:srgbClr val="09142A"/>
              </a:solidFill>
              <a:effectLst/>
              <a:highlight>
                <a:srgbClr val="FFFFFF"/>
              </a:highlight>
            </a:endParaRPr>
          </a:p>
          <a:p>
            <a:endParaRPr lang="sr-Latn-RS" b="1" i="0" dirty="0">
              <a:solidFill>
                <a:srgbClr val="09142A"/>
              </a:solidFill>
              <a:effectLst/>
              <a:highlight>
                <a:srgbClr val="FFFFFF"/>
              </a:highlight>
              <a:latin typeface="Roboto" panose="02000000000000000000" pitchFamily="2" charset="0"/>
            </a:endParaRPr>
          </a:p>
          <a:p>
            <a:endParaRPr lang="en-GB" b="1" i="0" dirty="0">
              <a:solidFill>
                <a:srgbClr val="09142A"/>
              </a:solidFill>
              <a:effectLst/>
              <a:highlight>
                <a:srgbClr val="FFFFFF"/>
              </a:highlight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76216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09BA2-92F1-3F8A-A4E0-C769114B1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849" y="428443"/>
            <a:ext cx="10984302" cy="70449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Latn-RS" sz="1800" b="1" dirty="0">
                <a:solidFill>
                  <a:srgbClr val="FF0000"/>
                </a:solidFill>
              </a:rPr>
              <a:t>AKI </a:t>
            </a:r>
            <a:r>
              <a:rPr lang="en-GB" sz="1800" b="1" dirty="0">
                <a:solidFill>
                  <a:srgbClr val="FF0000"/>
                </a:solidFill>
              </a:rPr>
              <a:t>Management</a:t>
            </a:r>
          </a:p>
          <a:p>
            <a:pPr marL="0" indent="0">
              <a:buNone/>
            </a:pPr>
            <a:endParaRPr lang="en-GB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A47E5A-5807-724B-0314-AF551FA09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101" y="891399"/>
            <a:ext cx="5797798" cy="507231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AEF57A-3DDA-EDB4-6EC3-46878A66A6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653" y="4422476"/>
            <a:ext cx="4071668" cy="70449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A55FC6-DE7D-CFB1-443A-C4E7FB3C5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272923" y="5126969"/>
            <a:ext cx="5658292" cy="79075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027062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191F86B-2468-982D-9876-B425B0CBB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25450"/>
            <a:ext cx="11037498" cy="615938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sr-Latn-RS" b="1" dirty="0">
                <a:solidFill>
                  <a:srgbClr val="FF0000"/>
                </a:solidFill>
              </a:rPr>
              <a:t>AKI </a:t>
            </a:r>
            <a:r>
              <a:rPr lang="en-GB" b="1" dirty="0">
                <a:solidFill>
                  <a:srgbClr val="FF0000"/>
                </a:solidFill>
              </a:rPr>
              <a:t>Management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b="1" i="0" dirty="0"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Nephrology consultation should be considered </a:t>
            </a:r>
            <a:endParaRPr lang="sr-Latn-RS" b="1" i="0" dirty="0">
              <a:effectLst/>
              <a:highlight>
                <a:srgbClr val="FFFFFF"/>
              </a:highlight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sr-Latn-RS" b="1" i="0" dirty="0">
              <a:effectLst/>
              <a:highlight>
                <a:srgbClr val="FFFFFF"/>
              </a:highlight>
              <a:latin typeface="Roboto" panose="02000000000000000000" pitchFamily="2" charset="0"/>
            </a:endParaRPr>
          </a:p>
          <a:p>
            <a:r>
              <a:rPr lang="en-GB" b="0" i="0" dirty="0"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when there is inadequate response to supportive treatment </a:t>
            </a:r>
            <a:endParaRPr lang="sr-Latn-RS" b="0" i="0" dirty="0">
              <a:effectLst/>
              <a:highlight>
                <a:srgbClr val="FFFFFF"/>
              </a:highlight>
              <a:latin typeface="Roboto" panose="02000000000000000000" pitchFamily="2" charset="0"/>
            </a:endParaRPr>
          </a:p>
          <a:p>
            <a:r>
              <a:rPr lang="en-GB" b="0" i="0" dirty="0"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and for acute kidney injury without a clear cause, </a:t>
            </a:r>
            <a:endParaRPr lang="sr-Latn-RS" b="0" i="0" dirty="0">
              <a:effectLst/>
              <a:highlight>
                <a:srgbClr val="FFFFFF"/>
              </a:highlight>
              <a:latin typeface="Roboto" panose="02000000000000000000" pitchFamily="2" charset="0"/>
            </a:endParaRPr>
          </a:p>
          <a:p>
            <a:r>
              <a:rPr lang="en-GB" b="0" i="0" dirty="0"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stage 3 or higher acute kidney injury, </a:t>
            </a:r>
            <a:endParaRPr lang="sr-Latn-RS" b="0" i="0" dirty="0">
              <a:effectLst/>
              <a:highlight>
                <a:srgbClr val="FFFFFF"/>
              </a:highlight>
              <a:latin typeface="Roboto" panose="02000000000000000000" pitchFamily="2" charset="0"/>
            </a:endParaRPr>
          </a:p>
          <a:p>
            <a:r>
              <a:rPr lang="en-GB" b="0" i="0" dirty="0"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preexisting stage 4 or higher chronic kidney disease, </a:t>
            </a:r>
            <a:endParaRPr lang="sr-Latn-RS" b="0" i="0" dirty="0">
              <a:effectLst/>
              <a:highlight>
                <a:srgbClr val="FFFFFF"/>
              </a:highlight>
              <a:latin typeface="Roboto" panose="02000000000000000000" pitchFamily="2" charset="0"/>
            </a:endParaRPr>
          </a:p>
          <a:p>
            <a:r>
              <a:rPr lang="en-GB" b="0" i="0" dirty="0"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renal replacement therapy, </a:t>
            </a:r>
            <a:endParaRPr lang="sr-Latn-RS" b="0" i="0" dirty="0">
              <a:effectLst/>
              <a:highlight>
                <a:srgbClr val="FFFFFF"/>
              </a:highlight>
              <a:latin typeface="Roboto" panose="02000000000000000000" pitchFamily="2" charset="0"/>
            </a:endParaRPr>
          </a:p>
          <a:p>
            <a:r>
              <a:rPr lang="en-GB" b="0" i="0" dirty="0"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and other situations requiring subspecialist expertise</a:t>
            </a:r>
            <a:endParaRPr lang="sr-Latn-RS" b="0" i="0" dirty="0">
              <a:effectLst/>
              <a:highlight>
                <a:srgbClr val="FFFFFF"/>
              </a:highlight>
              <a:latin typeface="Roboto" panose="02000000000000000000" pitchFamily="2" charset="0"/>
            </a:endParaRPr>
          </a:p>
          <a:p>
            <a:endParaRPr lang="sr-Latn-RS" dirty="0">
              <a:solidFill>
                <a:schemeClr val="bg1">
                  <a:lumMod val="75000"/>
                </a:schemeClr>
              </a:solidFill>
              <a:highlight>
                <a:srgbClr val="FFFFFF"/>
              </a:highlight>
              <a:latin typeface="Roboto" panose="02000000000000000000" pitchFamily="2" charset="0"/>
            </a:endParaRPr>
          </a:p>
          <a:p>
            <a:endParaRPr lang="en-GB" dirty="0"/>
          </a:p>
          <a:p>
            <a:pPr marL="0" indent="0">
              <a:buNone/>
            </a:pPr>
            <a:r>
              <a:rPr lang="en-GB" b="1" dirty="0" err="1">
                <a:solidFill>
                  <a:srgbClr val="FF0000"/>
                </a:solidFill>
              </a:rPr>
              <a:t>Hemodialysis</a:t>
            </a:r>
            <a:r>
              <a:rPr lang="sr-Latn-RS" b="1" dirty="0">
                <a:solidFill>
                  <a:srgbClr val="FF0000"/>
                </a:solidFill>
              </a:rPr>
              <a:t>: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endParaRPr lang="sr-Latn-R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Latn-RS" dirty="0">
                <a:solidFill>
                  <a:srgbClr val="FF0000"/>
                </a:solidFill>
              </a:rPr>
              <a:t>for</a:t>
            </a:r>
            <a:r>
              <a:rPr lang="en-GB" dirty="0">
                <a:solidFill>
                  <a:srgbClr val="FF0000"/>
                </a:solidFill>
              </a:rPr>
              <a:t> patients with refractory acidosis, hypervolemia with pulmonary </a:t>
            </a:r>
            <a:r>
              <a:rPr lang="en-GB" dirty="0" err="1">
                <a:solidFill>
                  <a:srgbClr val="FF0000"/>
                </a:solidFill>
              </a:rPr>
              <a:t>edema</a:t>
            </a:r>
            <a:r>
              <a:rPr lang="en-GB" dirty="0">
                <a:solidFill>
                  <a:srgbClr val="FF0000"/>
                </a:solidFill>
              </a:rPr>
              <a:t>, </a:t>
            </a:r>
            <a:endParaRPr lang="sr-Latn-R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life-threatening </a:t>
            </a:r>
            <a:r>
              <a:rPr lang="en-GB" dirty="0" err="1">
                <a:solidFill>
                  <a:srgbClr val="FF0000"/>
                </a:solidFill>
              </a:rPr>
              <a:t>hyperkalemia</a:t>
            </a:r>
            <a:r>
              <a:rPr lang="en-GB" dirty="0">
                <a:solidFill>
                  <a:srgbClr val="FF0000"/>
                </a:solidFill>
              </a:rPr>
              <a:t>, and uremic signs or symptoms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b="1" dirty="0"/>
              <a:t>Dietary changes </a:t>
            </a:r>
            <a:r>
              <a:rPr lang="en-GB" dirty="0"/>
              <a:t>are an important facet of AKI treatment. </a:t>
            </a:r>
          </a:p>
          <a:p>
            <a:pPr marL="0" indent="0">
              <a:buNone/>
            </a:pPr>
            <a:r>
              <a:rPr lang="en-GB" dirty="0"/>
              <a:t>Restriction of sodium, potassium, and fluids </a:t>
            </a:r>
            <a:endParaRPr lang="sr-Latn-RS" dirty="0"/>
          </a:p>
          <a:p>
            <a:pPr marL="0" indent="0">
              <a:buNone/>
            </a:pPr>
            <a:r>
              <a:rPr lang="en-GB" dirty="0"/>
              <a:t>becomes crucial in the management of oliguric AKI with </a:t>
            </a:r>
            <a:r>
              <a:rPr lang="en-GB" dirty="0" err="1"/>
              <a:t>hyperkalemia</a:t>
            </a:r>
            <a:r>
              <a:rPr lang="en-GB" dirty="0"/>
              <a:t>, </a:t>
            </a:r>
          </a:p>
          <a:p>
            <a:pPr marL="0" indent="0">
              <a:buNone/>
            </a:pPr>
            <a:r>
              <a:rPr lang="en-GB" dirty="0"/>
              <a:t>in which the kidneys do not adequately excrete either toxins or fluids. 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5391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CF252E8-6F9F-8028-B9AC-5FB4B21C0B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09977" y="293298"/>
            <a:ext cx="5049329" cy="634904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3E11952-C9FE-D8EE-0704-574858298BA6}"/>
              </a:ext>
            </a:extLst>
          </p:cNvPr>
          <p:cNvSpPr txBox="1"/>
          <p:nvPr/>
        </p:nvSpPr>
        <p:spPr>
          <a:xfrm>
            <a:off x="8712882" y="6457674"/>
            <a:ext cx="43894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Intensive Care Med 47, 835–850 (2021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0504967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DB57F0-4DD3-B531-E28E-603C6B217B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163" y="485153"/>
            <a:ext cx="11185584" cy="12511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600" dirty="0"/>
              <a:t>Acute kidney injury can be mild, moderate, or severe, depending on how much kidney function a person loses.</a:t>
            </a:r>
          </a:p>
          <a:p>
            <a:pPr marL="0" indent="0" algn="ctr">
              <a:buNone/>
            </a:pPr>
            <a:endParaRPr lang="en-GB" sz="1600" dirty="0"/>
          </a:p>
          <a:p>
            <a:pPr mar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Acute kidney injury is often reversible, while kidney failure is not.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D130F2-9C46-6454-4CE6-8FC43D7E8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859" y="2154057"/>
            <a:ext cx="6824247" cy="435720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6D86CEE-18C3-5E0D-2DED-3B59C959833C}"/>
              </a:ext>
            </a:extLst>
          </p:cNvPr>
          <p:cNvSpPr/>
          <p:nvPr/>
        </p:nvSpPr>
        <p:spPr>
          <a:xfrm>
            <a:off x="8350968" y="2960429"/>
            <a:ext cx="914400" cy="109831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7441902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64892-AE83-D5D6-42FF-341029FDE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924" y="1595587"/>
            <a:ext cx="11141015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sz="2000" dirty="0"/>
              <a:t>Following the development of AKI, several scenarios are possible that may lead to </a:t>
            </a:r>
          </a:p>
          <a:p>
            <a:pPr marL="0" indent="0">
              <a:buNone/>
            </a:pPr>
            <a:r>
              <a:rPr lang="en-GB" sz="2000" dirty="0"/>
              <a:t>recovery of renal function or to more prolonged dysfunction.</a:t>
            </a:r>
            <a:endParaRPr lang="sr-Latn-RS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b="1" dirty="0"/>
          </a:p>
          <a:p>
            <a:pPr marL="0" indent="0">
              <a:buNone/>
            </a:pPr>
            <a:r>
              <a:rPr lang="en-GB" sz="2000" b="1" dirty="0"/>
              <a:t> </a:t>
            </a:r>
            <a:r>
              <a:rPr lang="en-GB" sz="2000" b="1" dirty="0">
                <a:solidFill>
                  <a:srgbClr val="FF0000"/>
                </a:solidFill>
              </a:rPr>
              <a:t>Acute kidney disease (AKD) </a:t>
            </a:r>
            <a:r>
              <a:rPr lang="en-GB" sz="2000" b="1" dirty="0"/>
              <a:t>is assessed between 7 and 90 days after AKI. 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In patients that do not improve, </a:t>
            </a:r>
            <a:endParaRPr lang="sr-Latn-RS" sz="2000" dirty="0"/>
          </a:p>
          <a:p>
            <a:pPr marL="0" indent="0">
              <a:buNone/>
            </a:pPr>
            <a:r>
              <a:rPr lang="en-GB" sz="2000" b="1" dirty="0">
                <a:solidFill>
                  <a:srgbClr val="FF0000"/>
                </a:solidFill>
              </a:rPr>
              <a:t>chronic kidney disease (CKD) </a:t>
            </a:r>
            <a:r>
              <a:rPr lang="en-GB" sz="2000" b="1" dirty="0"/>
              <a:t>is established after day 90</a:t>
            </a:r>
            <a:r>
              <a:rPr lang="en-GB" sz="2000" dirty="0"/>
              <a:t>. 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Biomarkers of renal injury and function </a:t>
            </a:r>
          </a:p>
          <a:p>
            <a:pPr marL="0" indent="0">
              <a:buNone/>
            </a:pPr>
            <a:r>
              <a:rPr lang="en-GB" sz="2000" dirty="0"/>
              <a:t>may be able to refine the prediction of rapid recovery (i.e., transient AKI) </a:t>
            </a:r>
          </a:p>
          <a:p>
            <a:pPr marL="0" indent="0">
              <a:buNone/>
            </a:pPr>
            <a:r>
              <a:rPr lang="en-GB" sz="2000" dirty="0"/>
              <a:t>or transition to more persistent impairment of renal function </a:t>
            </a:r>
          </a:p>
          <a:p>
            <a:pPr marL="0" indent="0">
              <a:buNone/>
            </a:pPr>
            <a:r>
              <a:rPr lang="en-GB" sz="2000" b="1" dirty="0"/>
              <a:t>and several therapeutic interventions may be able </a:t>
            </a:r>
          </a:p>
          <a:p>
            <a:pPr marL="0" indent="0">
              <a:buNone/>
            </a:pPr>
            <a:r>
              <a:rPr lang="en-GB" sz="2000" b="1" dirty="0"/>
              <a:t>to modulate the progression of the disease course</a:t>
            </a:r>
          </a:p>
        </p:txBody>
      </p:sp>
    </p:spTree>
    <p:extLst>
      <p:ext uri="{BB962C8B-B14F-4D97-AF65-F5344CB8AC3E}">
        <p14:creationId xmlns:p14="http://schemas.microsoft.com/office/powerpoint/2010/main" val="35263797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1E805D-E9FE-8E15-365C-D14617E35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0794"/>
            <a:ext cx="12192000" cy="61364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869C2B-7C9C-66AA-506A-77A58DC7CB1A}"/>
              </a:ext>
            </a:extLst>
          </p:cNvPr>
          <p:cNvSpPr txBox="1"/>
          <p:nvPr/>
        </p:nvSpPr>
        <p:spPr>
          <a:xfrm>
            <a:off x="6793563" y="6497205"/>
            <a:ext cx="47438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Intensive Care Med 47, 835–850 (2021)</a:t>
            </a:r>
          </a:p>
        </p:txBody>
      </p:sp>
    </p:spTree>
    <p:extLst>
      <p:ext uri="{BB962C8B-B14F-4D97-AF65-F5344CB8AC3E}">
        <p14:creationId xmlns:p14="http://schemas.microsoft.com/office/powerpoint/2010/main" val="355489488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The Aftermath Of Acute Kidney Injury: A Narrative Review Of, 44% OFF"/>
          <p:cNvPicPr>
            <a:picLocks noChangeAspect="1" noChangeArrowheads="1"/>
          </p:cNvPicPr>
          <p:nvPr/>
        </p:nvPicPr>
        <p:blipFill rotWithShape="1">
          <a:blip r:embed="rId2"/>
          <a:srcRect l="2007" t="2061" r="2710" b="1073"/>
          <a:stretch/>
        </p:blipFill>
        <p:spPr bwMode="auto">
          <a:xfrm>
            <a:off x="2294626" y="586595"/>
            <a:ext cx="6009736" cy="57796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IJMS | Free Full-Text | Molecular Mechanisms of the Acute Kidney Injury to Chronic  Kidney Disease Transition: An Updated V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3966" y="1109271"/>
            <a:ext cx="8529403" cy="5351489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644577" y="260574"/>
            <a:ext cx="109578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Molecular Mechanisms of the Acute Kidney Injury to Chronic Kidney Disease Transition: </a:t>
            </a:r>
          </a:p>
          <a:p>
            <a:pPr algn="ctr"/>
            <a:r>
              <a:rPr lang="en-US" b="1" dirty="0"/>
              <a:t>An Updated View</a:t>
            </a:r>
          </a:p>
        </p:txBody>
      </p:sp>
      <p:sp>
        <p:nvSpPr>
          <p:cNvPr id="4" name="Rectangle 3"/>
          <p:cNvSpPr/>
          <p:nvPr/>
        </p:nvSpPr>
        <p:spPr>
          <a:xfrm>
            <a:off x="6362075" y="6385560"/>
            <a:ext cx="56318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/>
              <a:t>Int. J. Mol. Sci.</a:t>
            </a:r>
            <a:r>
              <a:rPr lang="en-US" sz="1200" dirty="0"/>
              <a:t> </a:t>
            </a:r>
            <a:r>
              <a:rPr lang="en-US" sz="1200" b="1" dirty="0"/>
              <a:t>2019</a:t>
            </a:r>
            <a:r>
              <a:rPr lang="en-US" sz="1200" dirty="0"/>
              <a:t>, </a:t>
            </a:r>
            <a:r>
              <a:rPr lang="en-US" sz="1200" i="1" dirty="0"/>
              <a:t>20</a:t>
            </a:r>
            <a:r>
              <a:rPr lang="en-US" sz="1200" dirty="0"/>
              <a:t>(19), 4941; </a:t>
            </a:r>
            <a:r>
              <a:rPr lang="en-US" sz="1200" b="1" dirty="0">
                <a:hlinkClick r:id="rId3"/>
              </a:rPr>
              <a:t>https://doi.org/10.3390/ijms20194941</a:t>
            </a:r>
            <a:endParaRPr lang="en-US" sz="12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F234CA-D52B-AA3B-B52E-4AB613118F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2721" t="5690" r="19422" b="5062"/>
          <a:stretch/>
        </p:blipFill>
        <p:spPr>
          <a:xfrm>
            <a:off x="4501111" y="149524"/>
            <a:ext cx="7566119" cy="67084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3C35B5-57D4-2CD6-E554-7D50BD4ED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454" y="5213676"/>
            <a:ext cx="9144001" cy="1644324"/>
          </a:xfrm>
        </p:spPr>
        <p:txBody>
          <a:bodyPr anchor="b">
            <a:normAutofit/>
          </a:bodyPr>
          <a:lstStyle/>
          <a:p>
            <a:pPr algn="l"/>
            <a:r>
              <a:rPr lang="sr-Latn-RS" sz="1200" dirty="0"/>
              <a:t>- </a:t>
            </a:r>
            <a:r>
              <a:rPr lang="en-GB" sz="1200" dirty="0"/>
              <a:t>Readmission and Mortality After Hospitalization With Acute Kidney Injury  </a:t>
            </a:r>
            <a:r>
              <a:rPr lang="en-GB" sz="1200" i="1" dirty="0"/>
              <a:t>American Journal of Kidney </a:t>
            </a:r>
            <a:r>
              <a:rPr lang="en-GB" sz="1200" dirty="0" err="1"/>
              <a:t>DiseasesA</a:t>
            </a:r>
            <a:r>
              <a:rPr lang="en-GB" sz="1200" dirty="0"/>
              <a:t>, 2023</a:t>
            </a:r>
            <a:br>
              <a:rPr lang="sr-Latn-RS" sz="1200" dirty="0"/>
            </a:br>
            <a:r>
              <a:rPr lang="sr-Latn-RS" sz="1200" dirty="0"/>
              <a:t>- </a:t>
            </a:r>
            <a:r>
              <a:rPr lang="en-GB" sz="1200" dirty="0"/>
              <a:t>Predicting renal recovery after dialysis-requiring acute kidney </a:t>
            </a:r>
            <a:r>
              <a:rPr lang="en-GB" sz="1200" dirty="0" err="1"/>
              <a:t>injury.</a:t>
            </a:r>
            <a:r>
              <a:rPr lang="en-GB" sz="1200" i="1" dirty="0" err="1"/>
              <a:t>Kidney</a:t>
            </a:r>
            <a:r>
              <a:rPr lang="en-GB" sz="1200" i="1" dirty="0"/>
              <a:t> Int </a:t>
            </a:r>
            <a:r>
              <a:rPr lang="en-GB" sz="1200" dirty="0"/>
              <a:t>Rep. 2019</a:t>
            </a:r>
            <a:br>
              <a:rPr lang="en-GB" sz="1200" dirty="0"/>
            </a:br>
            <a:r>
              <a:rPr lang="sr-Latn-RS" sz="1200" dirty="0"/>
              <a:t>- </a:t>
            </a:r>
            <a:r>
              <a:rPr lang="en-GB" sz="1200" dirty="0"/>
              <a:t>Predicting recovery from acute kidney injury in critically ill patients: development and validation of a prediction </a:t>
            </a:r>
            <a:r>
              <a:rPr lang="en-GB" sz="1200" dirty="0" err="1"/>
              <a:t>model.</a:t>
            </a:r>
            <a:r>
              <a:rPr lang="en-GB" sz="1200" i="1" dirty="0" err="1"/>
              <a:t>Crit</a:t>
            </a:r>
            <a:r>
              <a:rPr lang="en-GB" sz="1200" i="1" dirty="0"/>
              <a:t> Care </a:t>
            </a:r>
            <a:r>
              <a:rPr lang="sr-Latn-RS" sz="1200" i="1" dirty="0"/>
              <a:t>,</a:t>
            </a:r>
            <a:r>
              <a:rPr lang="en-GB" sz="1200" dirty="0"/>
              <a:t>2018</a:t>
            </a:r>
            <a:br>
              <a:rPr lang="en-GB" sz="1200" dirty="0"/>
            </a:br>
            <a:endParaRPr lang="en-GB" sz="1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D8002E-F86A-987E-398C-B8A6CEEE63C0}"/>
              </a:ext>
            </a:extLst>
          </p:cNvPr>
          <p:cNvSpPr/>
          <p:nvPr/>
        </p:nvSpPr>
        <p:spPr>
          <a:xfrm>
            <a:off x="472368" y="242523"/>
            <a:ext cx="4762419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b="0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Patients with </a:t>
            </a:r>
            <a:r>
              <a:rPr lang="sr-Latn-RS" sz="1600" b="0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AKI </a:t>
            </a:r>
            <a:r>
              <a:rPr lang="en-GB" sz="1600" b="0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requiring renal dialysis </a:t>
            </a:r>
            <a:endParaRPr lang="sr-Latn-RS" sz="1600" b="0" i="0" dirty="0">
              <a:solidFill>
                <a:srgbClr val="09142A"/>
              </a:solidFill>
              <a:effectLst/>
              <a:highlight>
                <a:srgbClr val="FFFFFF"/>
              </a:highlight>
            </a:endParaRPr>
          </a:p>
          <a:p>
            <a:endParaRPr lang="sr-Latn-RS" sz="1600" b="0" i="0" dirty="0">
              <a:solidFill>
                <a:srgbClr val="09142A"/>
              </a:solidFill>
              <a:effectLst/>
              <a:highlight>
                <a:srgbClr val="FFFFFF"/>
              </a:highlight>
            </a:endParaRPr>
          </a:p>
          <a:p>
            <a:r>
              <a:rPr lang="en-GB" sz="1600" b="0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and other forms of renal replacement therapy</a:t>
            </a:r>
            <a:endParaRPr lang="sr-Latn-RS" sz="1600" b="0" i="0" dirty="0">
              <a:solidFill>
                <a:srgbClr val="09142A"/>
              </a:solidFill>
              <a:effectLst/>
              <a:highlight>
                <a:srgbClr val="FFFFFF"/>
              </a:highlight>
            </a:endParaRPr>
          </a:p>
          <a:p>
            <a:r>
              <a:rPr lang="en-GB" sz="1600" b="0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 </a:t>
            </a:r>
            <a:endParaRPr lang="sr-Latn-RS" sz="1600" b="0" i="0" dirty="0">
              <a:solidFill>
                <a:srgbClr val="09142A"/>
              </a:solidFill>
              <a:effectLst/>
              <a:highlight>
                <a:srgbClr val="FFFFFF"/>
              </a:highlight>
            </a:endParaRPr>
          </a:p>
          <a:p>
            <a:r>
              <a:rPr lang="en-GB" sz="1600" b="0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are 50 times more likely to progress to </a:t>
            </a:r>
            <a:r>
              <a:rPr lang="sr-Latn-RS" sz="1600" b="0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CKD</a:t>
            </a:r>
          </a:p>
          <a:p>
            <a:endParaRPr lang="sr-Latn-RS" sz="1600" b="0" i="0" dirty="0">
              <a:solidFill>
                <a:srgbClr val="09142A"/>
              </a:solidFill>
              <a:effectLst/>
              <a:highlight>
                <a:srgbClr val="FFFFFF"/>
              </a:highlight>
            </a:endParaRPr>
          </a:p>
          <a:p>
            <a:r>
              <a:rPr lang="en-GB" sz="1600" b="0" i="0" dirty="0">
                <a:solidFill>
                  <a:srgbClr val="09142A"/>
                </a:solidFill>
                <a:effectLst/>
                <a:highlight>
                  <a:srgbClr val="FFFFFF"/>
                </a:highlight>
              </a:rPr>
              <a:t>than those not requiring renal replacement therapy.</a:t>
            </a:r>
            <a:endParaRPr lang="sr-Latn-RS" sz="1600" b="0" i="0" dirty="0">
              <a:solidFill>
                <a:srgbClr val="09142A"/>
              </a:solidFill>
              <a:effectLst/>
              <a:highlight>
                <a:srgbClr val="FFFFFF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958D1-02F5-88F1-0A8D-836904CDA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000" y="2635585"/>
            <a:ext cx="4889153" cy="3207258"/>
          </a:xfrm>
          <a:ln w="38100">
            <a:solidFill>
              <a:srgbClr val="FF0000"/>
            </a:solidFill>
          </a:ln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sr-Latn-RS" sz="1500" dirty="0"/>
          </a:p>
          <a:p>
            <a:pPr marL="0" indent="0">
              <a:buNone/>
            </a:pPr>
            <a:r>
              <a:rPr lang="sr-Latn-RS" sz="1600" b="1" dirty="0"/>
              <a:t>   </a:t>
            </a:r>
            <a:r>
              <a:rPr lang="en-GB" sz="1600" b="1" dirty="0"/>
              <a:t>Because only the kidneys </a:t>
            </a:r>
          </a:p>
          <a:p>
            <a:pPr marL="0" indent="0">
              <a:buNone/>
            </a:pPr>
            <a:r>
              <a:rPr lang="sr-Latn-RS" sz="1600" b="1" dirty="0"/>
              <a:t>   </a:t>
            </a:r>
            <a:r>
              <a:rPr lang="en-GB" sz="1600" b="1" dirty="0"/>
              <a:t>have generally available </a:t>
            </a:r>
          </a:p>
          <a:p>
            <a:pPr marL="0" indent="0">
              <a:buNone/>
            </a:pPr>
            <a:r>
              <a:rPr lang="sr-Latn-RS" sz="1600" b="1" dirty="0"/>
              <a:t>   </a:t>
            </a:r>
            <a:r>
              <a:rPr lang="en-GB" sz="1600" b="1" dirty="0"/>
              <a:t>therapy to replace kidney function</a:t>
            </a:r>
          </a:p>
          <a:p>
            <a:pPr marL="0" indent="0">
              <a:buNone/>
            </a:pPr>
            <a:r>
              <a:rPr lang="sr-Latn-RS" sz="1600" b="1" dirty="0"/>
              <a:t>  - Renal Replasmant Therapy (RRT):</a:t>
            </a:r>
            <a:endParaRPr lang="en-GB" sz="1600" b="1" dirty="0"/>
          </a:p>
          <a:p>
            <a:pPr>
              <a:buFontTx/>
              <a:buChar char="-"/>
            </a:pPr>
            <a:endParaRPr lang="en-GB" sz="1600" b="1" dirty="0"/>
          </a:p>
          <a:p>
            <a:r>
              <a:rPr lang="sr-Latn-RS" sz="1600" b="1" dirty="0">
                <a:solidFill>
                  <a:srgbClr val="FF0000"/>
                </a:solidFill>
              </a:rPr>
              <a:t>p</a:t>
            </a:r>
            <a:r>
              <a:rPr lang="en-GB" sz="1600" b="1" dirty="0" err="1">
                <a:solidFill>
                  <a:srgbClr val="FF0000"/>
                </a:solidFill>
              </a:rPr>
              <a:t>atients</a:t>
            </a:r>
            <a:r>
              <a:rPr lang="en-GB" sz="1600" b="1" dirty="0">
                <a:solidFill>
                  <a:srgbClr val="FF0000"/>
                </a:solidFill>
              </a:rPr>
              <a:t> with acute renal failure  –  survive</a:t>
            </a:r>
            <a:endParaRPr lang="sr-Latn-RS" sz="1600" b="1" dirty="0">
              <a:solidFill>
                <a:srgbClr val="FF0000"/>
              </a:solidFill>
            </a:endParaRPr>
          </a:p>
          <a:p>
            <a:r>
              <a:rPr lang="en-GB" sz="1600" b="1" dirty="0"/>
              <a:t>patients </a:t>
            </a:r>
            <a:r>
              <a:rPr lang="sr-Latn-RS" sz="1600" b="1" dirty="0"/>
              <a:t>w</a:t>
            </a:r>
            <a:r>
              <a:rPr lang="en-GB" sz="1600" b="1" dirty="0" err="1"/>
              <a:t>ith</a:t>
            </a:r>
            <a:r>
              <a:rPr lang="en-GB" sz="1600" b="1" dirty="0"/>
              <a:t> terminal renal failure   – live  </a:t>
            </a:r>
          </a:p>
          <a:p>
            <a:pPr marL="0" indent="0">
              <a:buNone/>
            </a:pPr>
            <a:r>
              <a:rPr lang="en-GB" sz="1600" b="1" dirty="0"/>
              <a:t>       </a:t>
            </a:r>
            <a:endParaRPr lang="sr-Latn-RS" sz="1600" b="1" dirty="0"/>
          </a:p>
        </p:txBody>
      </p:sp>
    </p:spTree>
    <p:extLst>
      <p:ext uri="{BB962C8B-B14F-4D97-AF65-F5344CB8AC3E}">
        <p14:creationId xmlns:p14="http://schemas.microsoft.com/office/powerpoint/2010/main" val="1316867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C688E7-5737-7002-BA63-4E8B23329B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7545" y="1365848"/>
            <a:ext cx="11302042" cy="4643888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However,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immediately after a kidney insult, BUN or serum creatinine levels may be normal.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In the early phase, the only sign of a kidney injury may be decreased urine production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 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Furthermore, </a:t>
            </a:r>
            <a:r>
              <a:rPr lang="en-GB" b="0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 rise in serum creatinine might not always be related to a decrease in kidney function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;</a:t>
            </a:r>
            <a:endParaRPr lang="sr-Latn-RS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certain medications (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eg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cimetidine, trimethoprim, Poly ADP-ribose polymerase [PARP] inhibitors, </a:t>
            </a:r>
          </a:p>
          <a:p>
            <a:pPr marL="0" indent="0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and cyclin-dependent kinase 4 and 6 [CDK4/6] inhibitors) </a:t>
            </a:r>
          </a:p>
          <a:p>
            <a:pPr marL="0" indent="0">
              <a:buNone/>
            </a:pPr>
            <a:r>
              <a:rPr lang="en-GB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can inhibit the kidney’s tubular secretion of creatinine independent of glomerular filtration rate (GFR)</a:t>
            </a:r>
            <a:r>
              <a:rPr lang="sr-Latn-RS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;</a:t>
            </a:r>
          </a:p>
          <a:p>
            <a:pPr marL="0" indent="0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</a:p>
          <a:p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 rise in the BUN level can also occur without renal injury, </a:t>
            </a:r>
          </a:p>
          <a:p>
            <a:pPr marL="0" indent="0">
              <a:buNone/>
            </a:pPr>
            <a:r>
              <a:rPr lang="en-GB" dirty="0">
                <a:solidFill>
                  <a:srgbClr val="2A2A2A"/>
                </a:solidFill>
                <a:highlight>
                  <a:srgbClr val="FFFFFF"/>
                </a:highlight>
                <a:latin typeface="proxima_nova_rgregular"/>
              </a:rPr>
              <a:t>   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as a result of gastrointestinal (GI) or mucosal bleeding, steroid use, or protein loading. 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Therefore, a careful inventory must be taken before concluding that a kidney injury is present.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663758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A491E-C80B-DF5E-7D94-10E62CF9B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b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212529"/>
                </a:solidFill>
                <a:effectLst/>
                <a:latin typeface="Roboto" panose="02000000000000000000" pitchFamily="2" charset="0"/>
              </a:rPr>
            </a:b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Roboto" panose="02000000000000000000" pitchFamily="2" charset="0"/>
              </a:rPr>
              <a:t>Risk Factors for Acute Kidney Injury</a:t>
            </a:r>
            <a:r>
              <a:rPr kumimoji="0" lang="sr-Latn-RS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Roboto" panose="02000000000000000000" pitchFamily="2" charset="0"/>
              </a:rPr>
              <a:t> !!!!!</a:t>
            </a:r>
            <a:br>
              <a:rPr kumimoji="0" lang="en-US" altLang="en-US" sz="800" b="1" i="0" u="none" strike="noStrike" cap="none" normalizeH="0" baseline="0" dirty="0">
                <a:ln>
                  <a:noFill/>
                </a:ln>
                <a:solidFill>
                  <a:srgbClr val="212529"/>
                </a:solidFill>
                <a:effectLst/>
                <a:latin typeface="Roboto" panose="02000000000000000000" pitchFamily="2" charset="0"/>
              </a:rPr>
            </a:b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51AB776-9986-63BB-B37F-E609359DDC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5592762"/>
              </p:ext>
            </p:extLst>
          </p:nvPr>
        </p:nvGraphicFramePr>
        <p:xfrm>
          <a:off x="1874807" y="1825625"/>
          <a:ext cx="8712680" cy="4867497"/>
        </p:xfrm>
        <a:graphic>
          <a:graphicData uri="http://schemas.openxmlformats.org/drawingml/2006/table">
            <a:tbl>
              <a:tblPr/>
              <a:tblGrid>
                <a:gridCol w="4356340">
                  <a:extLst>
                    <a:ext uri="{9D8B030D-6E8A-4147-A177-3AD203B41FA5}">
                      <a16:colId xmlns:a16="http://schemas.microsoft.com/office/drawing/2014/main" val="2842173464"/>
                    </a:ext>
                  </a:extLst>
                </a:gridCol>
                <a:gridCol w="4356340">
                  <a:extLst>
                    <a:ext uri="{9D8B030D-6E8A-4147-A177-3AD203B41FA5}">
                      <a16:colId xmlns:a16="http://schemas.microsoft.com/office/drawing/2014/main" val="3374373246"/>
                    </a:ext>
                  </a:extLst>
                </a:gridCol>
              </a:tblGrid>
              <a:tr h="348107">
                <a:tc>
                  <a:txBody>
                    <a:bodyPr/>
                    <a:lstStyle/>
                    <a:p>
                      <a:pPr algn="ctr"/>
                      <a:endParaRPr lang="en-GB" sz="1700" b="1" i="1" dirty="0">
                        <a:effectLst/>
                      </a:endParaRPr>
                    </a:p>
                    <a:p>
                      <a:pPr algn="ctr"/>
                      <a:r>
                        <a:rPr lang="en-GB" sz="1700" b="1" i="1" dirty="0">
                          <a:effectLst/>
                        </a:rPr>
                        <a:t>Nonmodifiable</a:t>
                      </a:r>
                    </a:p>
                    <a:p>
                      <a:pPr algn="ctr"/>
                      <a:endParaRPr lang="en-GB" sz="1700" b="1" dirty="0">
                        <a:effectLst/>
                      </a:endParaRPr>
                    </a:p>
                  </a:txBody>
                  <a:tcPr marL="36261" marR="87027" marT="43513" marB="4351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b="1" i="1" dirty="0">
                          <a:effectLst/>
                        </a:rPr>
                        <a:t>Modifiable</a:t>
                      </a:r>
                    </a:p>
                    <a:p>
                      <a:pPr algn="ctr"/>
                      <a:endParaRPr lang="en-GB" sz="1700" b="1" dirty="0">
                        <a:effectLst/>
                      </a:endParaRPr>
                    </a:p>
                  </a:txBody>
                  <a:tcPr marL="36261" marR="87027" marT="43513" marB="43513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189559"/>
                  </a:ext>
                </a:extLst>
              </a:tr>
              <a:tr h="40032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GB" sz="1600" b="0" dirty="0">
                        <a:solidFill>
                          <a:srgbClr val="09142A"/>
                        </a:solidFill>
                        <a:effectLst/>
                        <a:latin typeface="Roboto" panose="02000000000000000000" pitchFamily="2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AIDS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Chronic kidney disease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Chronic liver disease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Congestive heart failure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Diabetes mellitus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Older age (65 years or older)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Peripheral vascular disease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Prior kidney surgery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Renal artery stenosis</a:t>
                      </a:r>
                    </a:p>
                  </a:txBody>
                  <a:tcPr marL="87027" marR="87027" marT="43513" marB="4351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GB" sz="1600" b="0" dirty="0">
                        <a:solidFill>
                          <a:srgbClr val="09142A"/>
                        </a:solidFill>
                        <a:effectLst/>
                        <a:latin typeface="Roboto" panose="02000000000000000000" pitchFamily="2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 err="1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Anemia</a:t>
                      </a:r>
                      <a:endParaRPr lang="en-GB" sz="1600" b="0" dirty="0">
                        <a:solidFill>
                          <a:srgbClr val="09142A"/>
                        </a:solidFill>
                        <a:effectLst/>
                        <a:latin typeface="Roboto" panose="02000000000000000000" pitchFamily="2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Hypercholesterolemia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Hypertension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Hypoalbuminemia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Hyponatremia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Mechanical ventilation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Nephrotoxic drug use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Rhabdomyolysis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GB" sz="1600" b="0" dirty="0">
                          <a:solidFill>
                            <a:srgbClr val="09142A"/>
                          </a:solidFill>
                          <a:effectLst/>
                          <a:latin typeface="Roboto" panose="02000000000000000000" pitchFamily="2" charset="0"/>
                        </a:rPr>
                        <a:t>Sepsis</a:t>
                      </a:r>
                    </a:p>
                  </a:txBody>
                  <a:tcPr marL="87027" marR="87027" marT="43513" marB="43513">
                    <a:lnL>
                      <a:noFill/>
                    </a:lnL>
                    <a:lnR>
                      <a:noFill/>
                    </a:lnR>
                    <a:lnT w="4763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198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976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ajprenal.physiology.org/content/301/4/F697/F2.large.jpg?width=800&amp;height=600&amp;carousel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4502" y="497367"/>
            <a:ext cx="8229600" cy="5863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Straight Connector 4"/>
          <p:cNvCxnSpPr/>
          <p:nvPr/>
        </p:nvCxnSpPr>
        <p:spPr>
          <a:xfrm>
            <a:off x="3806094" y="1438064"/>
            <a:ext cx="15240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861908" y="1438064"/>
            <a:ext cx="144780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13" name="Rectangle 6"/>
          <p:cNvSpPr>
            <a:spLocks noChangeArrowheads="1"/>
          </p:cNvSpPr>
          <p:nvPr/>
        </p:nvSpPr>
        <p:spPr bwMode="auto">
          <a:xfrm>
            <a:off x="4717212" y="6579371"/>
            <a:ext cx="8153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/>
              <a:t>                                       American Journal of Physiology - Renal Physiology Published 1 October 2011 Vol. 301 no. 4</a:t>
            </a:r>
          </a:p>
        </p:txBody>
      </p:sp>
      <p:sp>
        <p:nvSpPr>
          <p:cNvPr id="68614" name="Rectangle 8"/>
          <p:cNvSpPr>
            <a:spLocks noChangeArrowheads="1"/>
          </p:cNvSpPr>
          <p:nvPr/>
        </p:nvSpPr>
        <p:spPr bwMode="auto">
          <a:xfrm>
            <a:off x="5938838" y="3244850"/>
            <a:ext cx="2904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b="1"/>
              <a:t>–</a:t>
            </a: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84784" y="1659208"/>
            <a:ext cx="1198353" cy="10983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453223" y="3009899"/>
            <a:ext cx="1524000" cy="10314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A4839EA-56D3-B3F8-F572-4BE85472C0AE}"/>
              </a:ext>
            </a:extLst>
          </p:cNvPr>
          <p:cNvSpPr/>
          <p:nvPr/>
        </p:nvSpPr>
        <p:spPr>
          <a:xfrm>
            <a:off x="3248564" y="2964609"/>
            <a:ext cx="2690273" cy="10314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2F8E1F-DC5A-892C-7ACC-D4743260FC78}"/>
              </a:ext>
            </a:extLst>
          </p:cNvPr>
          <p:cNvSpPr/>
          <p:nvPr/>
        </p:nvSpPr>
        <p:spPr>
          <a:xfrm>
            <a:off x="3280870" y="1017917"/>
            <a:ext cx="5696353" cy="302340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28FA9A-F4B5-90D0-FF51-9A5B4270DF87}"/>
              </a:ext>
            </a:extLst>
          </p:cNvPr>
          <p:cNvSpPr txBox="1"/>
          <p:nvPr/>
        </p:nvSpPr>
        <p:spPr>
          <a:xfrm>
            <a:off x="3280869" y="144677"/>
            <a:ext cx="5696353" cy="95410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sz="28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AKI</a:t>
            </a:r>
            <a:endParaRPr lang="sr-Latn-RS" sz="2800" b="1" i="0" dirty="0">
              <a:solidFill>
                <a:srgbClr val="FF0000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ctr">
              <a:buNone/>
            </a:pPr>
            <a:endParaRPr lang="en-GB" sz="2800" b="1" i="0" dirty="0">
              <a:solidFill>
                <a:srgbClr val="FF0000"/>
              </a:solidFill>
              <a:effectLst/>
              <a:highlight>
                <a:srgbClr val="FFFFFF"/>
              </a:highlight>
              <a:latin typeface="proxima_nova_ltsemi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C4AC4-4901-D0FE-1235-35DD3AA9B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96" y="743895"/>
            <a:ext cx="10818962" cy="5208331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Categories of AKI</a:t>
            </a:r>
          </a:p>
          <a:p>
            <a:pPr marL="0" indent="0" algn="l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Traditionally, AKI may be classified into 3 general categories as follows: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Prerenal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-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As an adaptive response to severe volume depletion and hypotension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</a:t>
            </a:r>
          </a:p>
          <a:p>
            <a:pPr marL="0" indent="0" algn="l">
              <a:buNone/>
            </a:pPr>
            <a:r>
              <a:rPr lang="en-GB" dirty="0">
                <a:solidFill>
                  <a:srgbClr val="FF0000"/>
                </a:solidFill>
                <a:highlight>
                  <a:srgbClr val="FFFFFF"/>
                </a:highlight>
                <a:latin typeface="proxima_nova_rgregular"/>
              </a:rPr>
              <a:t>     </a:t>
            </a: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with structurally intact nephrons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Intrinsic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-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In response to cytotoxic, ischemic, or inflammatory insults to the kidney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</a:t>
            </a: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with structural and functional damage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Postrenal</a:t>
            </a:r>
            <a:r>
              <a:rPr lang="en-GB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 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- </a:t>
            </a: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From obstruction to the passage of urine</a:t>
            </a: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     </a:t>
            </a:r>
            <a:r>
              <a:rPr lang="en-GB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with retrograde potential of functional and structural impairment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While this classification helps guide the development of a differential diagnosis,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many pathophysiologic features are shared among the different categories. 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DC5637-2A94-D037-05A6-2635637F6E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8653" y="1543394"/>
            <a:ext cx="3286029" cy="4084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0529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D42738-9302-4BC4-5BF4-F538A871B6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347" y="914400"/>
            <a:ext cx="10761453" cy="5262563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Oliguric and </a:t>
            </a:r>
            <a:r>
              <a:rPr lang="en-GB" b="1" i="0" dirty="0" err="1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nonoliguric</a:t>
            </a: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ltsemibold"/>
              </a:rPr>
              <a:t> patients with AKI</a:t>
            </a:r>
          </a:p>
          <a:p>
            <a:pPr marL="0" indent="0" algn="l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ltsemibold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Patients who develop AKI can be oliguric or </a:t>
            </a:r>
            <a:r>
              <a:rPr lang="en-GB" b="1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nonoliguric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have a rapid or slow rise in creatinine levels </a:t>
            </a: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 may have qualitative differences in urine solute concentrations and cellular content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(</a:t>
            </a:r>
            <a:r>
              <a:rPr lang="en-GB" b="0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Approximately 50-60% of all causes of AKI are </a:t>
            </a:r>
            <a:r>
              <a:rPr lang="en-GB" b="0" i="0" u="sng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nonoliguric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.) 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This lack of a uniform clinical presentation reflects the variable nature of the injury.</a:t>
            </a:r>
            <a:endParaRPr lang="sr-Latn-RS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endParaRPr lang="en-GB" b="1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Classifying AKI as oliguric or 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nonoliguric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on the basis of daily urine excretion has </a:t>
            </a:r>
            <a:r>
              <a:rPr lang="en-GB" b="0" i="0" u="sng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prognostic value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.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Oliguria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is defined as a daily urine volume of less than 400-500 mL,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which is the minimum amount of urine required to eliminate the average daily solute load and has a worse prognosis.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proxima_nova_rgregular"/>
              </a:rPr>
              <a:t>Anuria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 is defined as a urine output of less than 50-100 mL/day and, if abrupt in onset, 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suggests bilateral obstruction or catastrophic injury to both kidneys.</a:t>
            </a:r>
          </a:p>
          <a:p>
            <a:pPr marL="0" indent="0" algn="l">
              <a:buNone/>
            </a:pPr>
            <a:endParaRPr lang="en-GB" b="0" i="0" dirty="0">
              <a:solidFill>
                <a:srgbClr val="2A2A2A"/>
              </a:solidFill>
              <a:effectLst/>
              <a:highlight>
                <a:srgbClr val="FFFFFF"/>
              </a:highlight>
              <a:latin typeface="proxima_nova_rgregular"/>
            </a:endParaRP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Stratification of kidney injury along these lines helps in diagnosis and decision-making (</a:t>
            </a:r>
            <a:r>
              <a:rPr lang="en-GB" b="0" i="0" dirty="0" err="1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eg</a:t>
            </a: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, timing of dialysis)</a:t>
            </a:r>
          </a:p>
          <a:p>
            <a:pPr marL="0" indent="0" algn="l">
              <a:buNone/>
            </a:pPr>
            <a:r>
              <a:rPr lang="en-GB" b="0" i="0" dirty="0">
                <a:solidFill>
                  <a:srgbClr val="2A2A2A"/>
                </a:solidFill>
                <a:effectLst/>
                <a:highlight>
                  <a:srgbClr val="FFFFFF"/>
                </a:highlight>
                <a:latin typeface="proxima_nova_rgregular"/>
              </a:rPr>
              <a:t>and can be an important criterion for patient response to therapy.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067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13538</TotalTime>
  <Words>6112</Words>
  <Application>Microsoft Office PowerPoint</Application>
  <PresentationFormat>Widescreen</PresentationFormat>
  <Paragraphs>850</Paragraphs>
  <Slides>60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73" baseType="lpstr">
      <vt:lpstr>Aptos</vt:lpstr>
      <vt:lpstr>Aptos Display</vt:lpstr>
      <vt:lpstr>Arial</vt:lpstr>
      <vt:lpstr>Arial Black</vt:lpstr>
      <vt:lpstr>Calibri</vt:lpstr>
      <vt:lpstr>ff6</vt:lpstr>
      <vt:lpstr>msgothic</vt:lpstr>
      <vt:lpstr>proxima_nova_ltsemibold</vt:lpstr>
      <vt:lpstr>proxima_nova_rgbold</vt:lpstr>
      <vt:lpstr>proxima_nova_rgregular</vt:lpstr>
      <vt:lpstr>Roboto</vt:lpstr>
      <vt:lpstr>Times New Roman</vt:lpstr>
      <vt:lpstr>Office Theme</vt:lpstr>
      <vt:lpstr>INTEGRATED ACADEMIC STUDIES OF MEDICINE     academic year 2024/2025.   </vt:lpstr>
      <vt:lpstr>PowerPoint Presentation</vt:lpstr>
      <vt:lpstr>  AKI  - predictor of Mt in COVID 19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Etiology AKI  Etiologies of acute kidney injury  (insults)  are categorized as prerenal, intrinsic renal, and postrenal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Staging of AKI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- Readmission and Mortality After Hospitalization With Acute Kidney Injury  American Journal of Kidney DiseasesA, 2023 - Predicting renal recovery after dialysis-requiring acute kidney injury.Kidney Int Rep. 2019 - Predicting recovery from acute kidney injury in critically ill patients: development and validation of a prediction model.Crit Care ,2018 </vt:lpstr>
      <vt:lpstr> Risk Factors for Acute Kidney Injury !!!!!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Tatjana Lazarevic</dc:creator>
  <cp:lastModifiedBy>Korisnik</cp:lastModifiedBy>
  <cp:revision>22</cp:revision>
  <dcterms:created xsi:type="dcterms:W3CDTF">2024-05-29T21:43:13Z</dcterms:created>
  <dcterms:modified xsi:type="dcterms:W3CDTF">2025-04-16T18:51:30Z</dcterms:modified>
</cp:coreProperties>
</file>