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8" r:id="rId3"/>
    <p:sldId id="260" r:id="rId4"/>
    <p:sldId id="298" r:id="rId5"/>
    <p:sldId id="300" r:id="rId6"/>
    <p:sldId id="301" r:id="rId7"/>
    <p:sldId id="304" r:id="rId8"/>
    <p:sldId id="316" r:id="rId9"/>
    <p:sldId id="262" r:id="rId10"/>
    <p:sldId id="320" r:id="rId11"/>
    <p:sldId id="264" r:id="rId12"/>
    <p:sldId id="266" r:id="rId13"/>
    <p:sldId id="268" r:id="rId14"/>
    <p:sldId id="270" r:id="rId15"/>
    <p:sldId id="272" r:id="rId16"/>
    <p:sldId id="306" r:id="rId17"/>
    <p:sldId id="315" r:id="rId18"/>
    <p:sldId id="309" r:id="rId19"/>
    <p:sldId id="310" r:id="rId20"/>
    <p:sldId id="311" r:id="rId21"/>
    <p:sldId id="319" r:id="rId22"/>
    <p:sldId id="325" r:id="rId23"/>
    <p:sldId id="363" r:id="rId24"/>
    <p:sldId id="364" r:id="rId25"/>
    <p:sldId id="365" r:id="rId26"/>
    <p:sldId id="366" r:id="rId27"/>
    <p:sldId id="367" r:id="rId28"/>
    <p:sldId id="368" r:id="rId29"/>
    <p:sldId id="369" r:id="rId30"/>
    <p:sldId id="376" r:id="rId31"/>
    <p:sldId id="377" r:id="rId32"/>
    <p:sldId id="378" r:id="rId33"/>
    <p:sldId id="379" r:id="rId34"/>
    <p:sldId id="380" r:id="rId35"/>
    <p:sldId id="383" r:id="rId36"/>
    <p:sldId id="384" r:id="rId37"/>
    <p:sldId id="388" r:id="rId38"/>
    <p:sldId id="389" r:id="rId39"/>
    <p:sldId id="390" r:id="rId40"/>
    <p:sldId id="391" r:id="rId41"/>
    <p:sldId id="370" r:id="rId42"/>
    <p:sldId id="371" r:id="rId43"/>
    <p:sldId id="372" r:id="rId44"/>
    <p:sldId id="286" r:id="rId45"/>
    <p:sldId id="347" r:id="rId46"/>
    <p:sldId id="361" r:id="rId47"/>
    <p:sldId id="350" r:id="rId48"/>
    <p:sldId id="291" r:id="rId49"/>
    <p:sldId id="352" r:id="rId50"/>
    <p:sldId id="353" r:id="rId51"/>
    <p:sldId id="354" r:id="rId52"/>
    <p:sldId id="358" r:id="rId53"/>
    <p:sldId id="359" r:id="rId54"/>
  </p:sldIdLst>
  <p:sldSz cx="9144000" cy="6858000" type="screen4x3"/>
  <p:notesSz cx="6858000" cy="9144000"/>
  <p:defaultTextStyle>
    <a:defPPr>
      <a:defRPr lang="e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100D7A-5C32-499D-BD94-3AA4915C83C3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416AB0-FB4C-4817-B690-A95F57B8B73A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901711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D760-BB34-45B4-8EDC-83ACA13DF30C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81D0-7179-414E-8124-4FBBDD4F368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721865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D760-BB34-45B4-8EDC-83ACA13DF30C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81D0-7179-414E-8124-4FBBDD4F368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906666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D760-BB34-45B4-8EDC-83ACA13DF30C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81D0-7179-414E-8124-4FBBDD4F368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1661882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D760-BB34-45B4-8EDC-83ACA13DF30C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81D0-7179-414E-8124-4FBBDD4F368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8731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D760-BB34-45B4-8EDC-83ACA13DF30C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81D0-7179-414E-8124-4FBBDD4F368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156540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D760-BB34-45B4-8EDC-83ACA13DF30C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81D0-7179-414E-8124-4FBBDD4F368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838723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D760-BB34-45B4-8EDC-83ACA13DF30C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81D0-7179-414E-8124-4FBBDD4F368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45170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D760-BB34-45B4-8EDC-83ACA13DF30C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81D0-7179-414E-8124-4FBBDD4F368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39869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D760-BB34-45B4-8EDC-83ACA13DF30C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81D0-7179-414E-8124-4FBBDD4F368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345319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D760-BB34-45B4-8EDC-83ACA13DF30C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81D0-7179-414E-8124-4FBBDD4F368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101253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5D760-BB34-45B4-8EDC-83ACA13DF30C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E81D0-7179-414E-8124-4FBBDD4F368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4165773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5D760-BB34-45B4-8EDC-83ACA13DF30C}" type="datetimeFigureOut">
              <a:rPr lang="sr-Cyrl-RS" smtClean="0"/>
              <a:t>17.04.2025.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E81D0-7179-414E-8124-4FBBDD4F3681}" type="slidenum">
              <a:rPr lang="sr-Cyrl-RS" smtClean="0"/>
              <a:t>‹#›</a:t>
            </a:fld>
            <a:endParaRPr lang="sr-Cyrl-RS"/>
          </a:p>
        </p:txBody>
      </p:sp>
    </p:spTree>
    <p:extLst>
      <p:ext uri="{BB962C8B-B14F-4D97-AF65-F5344CB8AC3E}">
        <p14:creationId xmlns:p14="http://schemas.microsoft.com/office/powerpoint/2010/main" val="273587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549400"/>
            <a:ext cx="8915400" cy="3200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br>
              <a:rPr lang="sr-Cyrl-RS" sz="3600" b="1" dirty="0">
                <a:latin typeface="Palatino Linotype" pitchFamily="18" charset="0"/>
                <a:cs typeface="Arial" pitchFamily="34" charset="0"/>
              </a:rPr>
            </a:br>
            <a:r>
              <a:rPr lang="en" sz="2000" b="1" dirty="0">
                <a:latin typeface="Palatino Linotype" pitchFamily="18" charset="0"/>
                <a:cs typeface="Arial" pitchFamily="34" charset="0"/>
              </a:rPr>
              <a:t>Differential diagnosis of abdominal pain </a:t>
            </a:r>
            <a:br>
              <a:rPr lang="sr-Cyrl-RS" sz="2000" b="1" dirty="0">
                <a:latin typeface="Palatino Linotype" pitchFamily="18" charset="0"/>
                <a:cs typeface="Arial" pitchFamily="34" charset="0"/>
              </a:rPr>
            </a:br>
            <a:r>
              <a:rPr lang="en" sz="2000" b="1" dirty="0">
                <a:latin typeface="Palatino Linotype" pitchFamily="18" charset="0"/>
                <a:cs typeface="Arial" pitchFamily="34" charset="0"/>
              </a:rPr>
              <a:t>Acute liver </a:t>
            </a:r>
            <a:br>
              <a:rPr lang="sr-Cyrl-RS" sz="2000" b="1" dirty="0">
                <a:latin typeface="Palatino Linotype" pitchFamily="18" charset="0"/>
                <a:cs typeface="Arial" pitchFamily="34" charset="0"/>
              </a:rPr>
            </a:br>
            <a:r>
              <a:rPr lang="en" sz="2000" b="1" dirty="0" err="1">
                <a:latin typeface="Palatino Linotype" pitchFamily="18" charset="0"/>
                <a:cs typeface="Arial" pitchFamily="34" charset="0"/>
              </a:rPr>
              <a:t>failure syndrome Hepatorenal </a:t>
            </a:r>
            <a:r>
              <a:rPr lang="en" sz="2000" b="1" dirty="0">
                <a:latin typeface="Palatino Linotype" pitchFamily="18" charset="0"/>
                <a:cs typeface="Arial" pitchFamily="34" charset="0"/>
              </a:rPr>
              <a:t>syndrome</a:t>
            </a:r>
            <a:br>
              <a:rPr lang="sr-Cyrl-RS" sz="2000" b="1" dirty="0">
                <a:latin typeface="Arial" pitchFamily="34" charset="0"/>
                <a:cs typeface="Arial" pitchFamily="34" charset="0"/>
              </a:rPr>
            </a:br>
            <a:endParaRPr lang="sr-Cyrl-R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31340" y="5410200"/>
            <a:ext cx="6400800" cy="1752600"/>
          </a:xfrm>
        </p:spPr>
        <p:txBody>
          <a:bodyPr/>
          <a:lstStyle/>
          <a:p>
            <a:r>
              <a:rPr lang="en" b="1" dirty="0">
                <a:solidFill>
                  <a:schemeClr val="tx1"/>
                </a:solidFill>
                <a:latin typeface="Palatino Linotype" pitchFamily="18" charset="0"/>
                <a:cs typeface="Arial" pitchFamily="34" charset="0"/>
              </a:rPr>
              <a:t>Full prof. Dr. Natasa Zdravkovic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7430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" sz="3200" b="1" dirty="0">
                <a:latin typeface="Palatino Linotype" pitchFamily="18" charset="0"/>
                <a:cs typeface="Arial" pitchFamily="34" charset="0"/>
              </a:rPr>
              <a:t>Topography of pain depending on the cause</a:t>
            </a:r>
            <a:endParaRPr lang="sr-Cyrl-RS" sz="3200" dirty="0">
              <a:latin typeface="Palatino Linotype" pitchFamily="18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76" t="20010" r="17873" b="13628"/>
          <a:stretch>
            <a:fillRect/>
          </a:stretch>
        </p:blipFill>
        <p:spPr bwMode="auto">
          <a:xfrm>
            <a:off x="914400" y="1828800"/>
            <a:ext cx="76962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4631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53400" cy="7175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" sz="3200" dirty="0">
                <a:latin typeface="Palatino Linotype" pitchFamily="18" charset="0"/>
                <a:cs typeface="Arial" pitchFamily="34" charset="0"/>
              </a:rPr>
              <a:t>Localization </a:t>
            </a:r>
            <a:r>
              <a:rPr lang="en" sz="3200" dirty="0" err="1">
                <a:latin typeface="Palatino Linotype" pitchFamily="18" charset="0"/>
                <a:cs typeface="Arial" pitchFamily="34" charset="0"/>
              </a:rPr>
              <a:t>of </a:t>
            </a:r>
            <a:r>
              <a:rPr lang="en" sz="3200" dirty="0">
                <a:latin typeface="Palatino Linotype" pitchFamily="18" charset="0"/>
                <a:cs typeface="Arial" pitchFamily="34" charset="0"/>
              </a:rPr>
              <a:t>abdominal pain</a:t>
            </a:r>
          </a:p>
        </p:txBody>
      </p:sp>
      <p:pic>
        <p:nvPicPr>
          <p:cNvPr id="8195" name="4112" descr="http://www.vasezdravlje.com/izdanje/image_raw/4112/overview/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3600" y="1295400"/>
            <a:ext cx="2501900" cy="3073400"/>
          </a:xfrm>
          <a:noFill/>
        </p:spPr>
      </p:pic>
      <p:sp>
        <p:nvSpPr>
          <p:cNvPr id="8196" name="Text Placeholder 8"/>
          <p:cNvSpPr>
            <a:spLocks noGrp="1"/>
          </p:cNvSpPr>
          <p:nvPr>
            <p:ph type="body" sz="half" idx="2"/>
          </p:nvPr>
        </p:nvSpPr>
        <p:spPr>
          <a:xfrm>
            <a:off x="152400" y="1435100"/>
            <a:ext cx="5867400" cy="4691063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en" sz="1800" b="1" dirty="0">
                <a:latin typeface="Palatino Linotype" pitchFamily="18" charset="0"/>
                <a:cs typeface="Arial" pitchFamily="34" charset="0"/>
              </a:rPr>
              <a:t>A) </a:t>
            </a:r>
            <a:endParaRPr lang="sr-Latn-CS" sz="1800" dirty="0">
              <a:latin typeface="Palatino Linotype" pitchFamily="18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sr-Latn-CS" sz="1800" dirty="0">
              <a:latin typeface="Palatino Linotype" pitchFamily="18" charset="0"/>
              <a:cs typeface="Arial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Liver​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Gallbladder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​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​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Bile ducts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​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colon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(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large intestine)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Right kidney​</a:t>
            </a:r>
          </a:p>
        </p:txBody>
      </p:sp>
    </p:spTree>
    <p:extLst>
      <p:ext uri="{BB962C8B-B14F-4D97-AF65-F5344CB8AC3E}">
        <p14:creationId xmlns:p14="http://schemas.microsoft.com/office/powerpoint/2010/main" val="1372992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53400" cy="7175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" sz="3200" dirty="0">
                <a:latin typeface="Palatino Linotype" pitchFamily="18" charset="0"/>
                <a:cs typeface="Arial" pitchFamily="34" charset="0"/>
              </a:rPr>
              <a:t>Localization </a:t>
            </a:r>
            <a:r>
              <a:rPr lang="en" sz="3200" dirty="0" err="1">
                <a:latin typeface="Palatino Linotype" pitchFamily="18" charset="0"/>
                <a:cs typeface="Arial" pitchFamily="34" charset="0"/>
              </a:rPr>
              <a:t>of </a:t>
            </a:r>
            <a:r>
              <a:rPr lang="en" sz="3200" dirty="0">
                <a:latin typeface="Palatino Linotype" pitchFamily="18" charset="0"/>
                <a:cs typeface="Arial" pitchFamily="34" charset="0"/>
              </a:rPr>
              <a:t>abdominal </a:t>
            </a:r>
            <a:r>
              <a:rPr lang="en" sz="3200" dirty="0" err="1">
                <a:latin typeface="Palatino Linotype" pitchFamily="18" charset="0"/>
                <a:cs typeface="Arial" pitchFamily="34" charset="0"/>
              </a:rPr>
              <a:t>pain</a:t>
            </a:r>
          </a:p>
        </p:txBody>
      </p:sp>
      <p:pic>
        <p:nvPicPr>
          <p:cNvPr id="10243" name="4112" descr="http://www.vasezdravlje.com/izdanje/image_raw/4112/overview/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8400" y="1143000"/>
            <a:ext cx="2501900" cy="3073400"/>
          </a:xfrm>
          <a:noFill/>
        </p:spPr>
      </p:pic>
      <p:sp>
        <p:nvSpPr>
          <p:cNvPr id="10244" name="Text Placeholder 8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5715000" cy="4691063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en" sz="1800" b="1" dirty="0">
                <a:latin typeface="Palatino Linotype" pitchFamily="18" charset="0"/>
                <a:cs typeface="Arial" pitchFamily="34" charset="0"/>
              </a:rPr>
              <a:t>B) Pain localized in </a:t>
            </a:r>
            <a:r>
              <a:rPr lang="en" sz="1800" b="1" dirty="0" err="1">
                <a:latin typeface="Palatino Linotype" pitchFamily="18" charset="0"/>
                <a:cs typeface="Arial" pitchFamily="34" charset="0"/>
              </a:rPr>
              <a:t>the epigastrium </a:t>
            </a:r>
            <a:r>
              <a:rPr lang="en" sz="1800" b="1" dirty="0">
                <a:latin typeface="Palatino Linotype" pitchFamily="18" charset="0"/>
                <a:cs typeface="Arial" pitchFamily="34" charset="0"/>
              </a:rPr>
              <a:t>:</a:t>
            </a:r>
            <a:endParaRPr lang="sr-Latn-CS" sz="1800" dirty="0">
              <a:latin typeface="Palatino Linotype" pitchFamily="18" charset="0"/>
              <a:cs typeface="Arial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Heart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Stomach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Duodenum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Pancreas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​</a:t>
            </a:r>
            <a:endParaRPr lang="sr-Latn-CS" sz="1800" dirty="0">
              <a:latin typeface="Palatino Linotype" pitchFamily="18" charset="0"/>
              <a:cs typeface="Arial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Bowel (transverse colon)</a:t>
            </a:r>
          </a:p>
        </p:txBody>
      </p:sp>
    </p:spTree>
    <p:extLst>
      <p:ext uri="{BB962C8B-B14F-4D97-AF65-F5344CB8AC3E}">
        <p14:creationId xmlns:p14="http://schemas.microsoft.com/office/powerpoint/2010/main" val="2919018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53400" cy="7175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" sz="3200" dirty="0">
                <a:latin typeface="Palatino Linotype" pitchFamily="18" charset="0"/>
                <a:cs typeface="Arial" pitchFamily="34" charset="0"/>
              </a:rPr>
              <a:t>Localization </a:t>
            </a:r>
            <a:r>
              <a:rPr lang="en" sz="3200" dirty="0" err="1">
                <a:latin typeface="Palatino Linotype" pitchFamily="18" charset="0"/>
                <a:cs typeface="Arial" pitchFamily="34" charset="0"/>
              </a:rPr>
              <a:t>of </a:t>
            </a:r>
            <a:r>
              <a:rPr lang="en" sz="3200" dirty="0">
                <a:latin typeface="Palatino Linotype" pitchFamily="18" charset="0"/>
                <a:cs typeface="Arial" pitchFamily="34" charset="0"/>
              </a:rPr>
              <a:t>abdominal </a:t>
            </a:r>
            <a:r>
              <a:rPr lang="en" sz="3200" dirty="0" err="1">
                <a:latin typeface="Palatino Linotype" pitchFamily="18" charset="0"/>
                <a:cs typeface="Arial" pitchFamily="34" charset="0"/>
              </a:rPr>
              <a:t>pain</a:t>
            </a:r>
          </a:p>
        </p:txBody>
      </p:sp>
      <p:pic>
        <p:nvPicPr>
          <p:cNvPr id="12291" name="4112" descr="http://www.vasezdravlje.com/izdanje/image_raw/4112/overview/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24600" y="1219200"/>
            <a:ext cx="2501900" cy="3073400"/>
          </a:xfrm>
          <a:noFill/>
        </p:spPr>
      </p:pic>
      <p:sp>
        <p:nvSpPr>
          <p:cNvPr id="12292" name="Text Placeholder 8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6400800" cy="4691063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en" sz="1800" b="1" dirty="0">
                <a:latin typeface="Palatino Linotype" pitchFamily="18" charset="0"/>
                <a:cs typeface="Arial" pitchFamily="34" charset="0"/>
              </a:rPr>
              <a:t>C) Pain in the left </a:t>
            </a:r>
            <a:r>
              <a:rPr lang="en" sz="1800" b="1" dirty="0" err="1">
                <a:latin typeface="Palatino Linotype" pitchFamily="18" charset="0"/>
                <a:cs typeface="Arial" pitchFamily="34" charset="0"/>
              </a:rPr>
              <a:t>hypochondrium </a:t>
            </a:r>
            <a:r>
              <a:rPr lang="en" sz="1800" b="1" dirty="0">
                <a:latin typeface="Palatino Linotype" pitchFamily="18" charset="0"/>
                <a:cs typeface="Arial" pitchFamily="34" charset="0"/>
              </a:rPr>
              <a:t>:</a:t>
            </a:r>
            <a:endParaRPr lang="sr-Latn-CS" sz="1800" dirty="0">
              <a:latin typeface="Palatino Linotype" pitchFamily="18" charset="0"/>
              <a:cs typeface="Arial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Heart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Stomach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Pancreas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Left kidney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Intestines (last part of the transverse colon)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Lungs (left pleura)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Spleen</a:t>
            </a:r>
          </a:p>
        </p:txBody>
      </p:sp>
    </p:spTree>
    <p:extLst>
      <p:ext uri="{BB962C8B-B14F-4D97-AF65-F5344CB8AC3E}">
        <p14:creationId xmlns:p14="http://schemas.microsoft.com/office/powerpoint/2010/main" val="40403515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53400" cy="7175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" sz="3200" dirty="0">
                <a:latin typeface="Palatino Linotype" pitchFamily="18" charset="0"/>
                <a:cs typeface="Arial" pitchFamily="34" charset="0"/>
              </a:rPr>
              <a:t>Localization </a:t>
            </a:r>
            <a:r>
              <a:rPr lang="en" sz="3200" dirty="0" err="1">
                <a:latin typeface="Palatino Linotype" pitchFamily="18" charset="0"/>
                <a:cs typeface="Arial" pitchFamily="34" charset="0"/>
              </a:rPr>
              <a:t>of </a:t>
            </a:r>
            <a:r>
              <a:rPr lang="en" sz="3200" dirty="0">
                <a:latin typeface="Palatino Linotype" pitchFamily="18" charset="0"/>
                <a:cs typeface="Arial" pitchFamily="34" charset="0"/>
              </a:rPr>
              <a:t>abdominal </a:t>
            </a:r>
            <a:r>
              <a:rPr lang="en" sz="3200" dirty="0" err="1">
                <a:latin typeface="Palatino Linotype" pitchFamily="18" charset="0"/>
                <a:cs typeface="Arial" pitchFamily="34" charset="0"/>
              </a:rPr>
              <a:t>pain</a:t>
            </a:r>
          </a:p>
        </p:txBody>
      </p:sp>
      <p:pic>
        <p:nvPicPr>
          <p:cNvPr id="14339" name="4112" descr="http://www.vasezdravlje.com/izdanje/image_raw/4112/overview/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42100" y="1524000"/>
            <a:ext cx="2501900" cy="3073400"/>
          </a:xfrm>
          <a:noFill/>
        </p:spPr>
      </p:pic>
      <p:sp>
        <p:nvSpPr>
          <p:cNvPr id="14340" name="Text Placeholder 8"/>
          <p:cNvSpPr>
            <a:spLocks noGrp="1"/>
          </p:cNvSpPr>
          <p:nvPr>
            <p:ph type="body" sz="half" idx="2"/>
          </p:nvPr>
        </p:nvSpPr>
        <p:spPr>
          <a:xfrm>
            <a:off x="152400" y="1435100"/>
            <a:ext cx="6858000" cy="4691063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en" sz="1800" b="1" dirty="0">
                <a:latin typeface="Palatino Linotype" pitchFamily="18" charset="0"/>
                <a:cs typeface="Arial" pitchFamily="34" charset="0"/>
              </a:rPr>
              <a:t>D) Pain in the right lower abdomen:</a:t>
            </a:r>
            <a:endParaRPr lang="sr-Latn-CS" sz="1800" dirty="0">
              <a:latin typeface="Palatino Linotype" pitchFamily="18" charset="0"/>
              <a:cs typeface="Arial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Intestines (appendix, cecum, ascending colon)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Urinary system (kidney, right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ureter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Female genital system</a:t>
            </a:r>
          </a:p>
        </p:txBody>
      </p:sp>
    </p:spTree>
    <p:extLst>
      <p:ext uri="{BB962C8B-B14F-4D97-AF65-F5344CB8AC3E}">
        <p14:creationId xmlns:p14="http://schemas.microsoft.com/office/powerpoint/2010/main" val="2955835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7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53400" cy="71755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" sz="3200" dirty="0">
                <a:latin typeface="Palatino Linotype" pitchFamily="18" charset="0"/>
                <a:cs typeface="Arial" pitchFamily="34" charset="0"/>
              </a:rPr>
              <a:t>Localization </a:t>
            </a:r>
            <a:r>
              <a:rPr lang="en" sz="3200" dirty="0" err="1">
                <a:latin typeface="Palatino Linotype" pitchFamily="18" charset="0"/>
                <a:cs typeface="Arial" pitchFamily="34" charset="0"/>
              </a:rPr>
              <a:t>of </a:t>
            </a:r>
            <a:r>
              <a:rPr lang="en" sz="3200" dirty="0">
                <a:latin typeface="Palatino Linotype" pitchFamily="18" charset="0"/>
                <a:cs typeface="Arial" pitchFamily="34" charset="0"/>
              </a:rPr>
              <a:t>abdominal </a:t>
            </a:r>
            <a:r>
              <a:rPr lang="en" sz="3200" dirty="0" err="1">
                <a:latin typeface="Palatino Linotype" pitchFamily="18" charset="0"/>
                <a:cs typeface="Arial" pitchFamily="34" charset="0"/>
              </a:rPr>
              <a:t>pain</a:t>
            </a:r>
          </a:p>
        </p:txBody>
      </p:sp>
      <p:pic>
        <p:nvPicPr>
          <p:cNvPr id="16387" name="4112" descr="http://www.vasezdravlje.com/izdanje/image_raw/4112/overview/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7000" y="1143000"/>
            <a:ext cx="2501900" cy="3073400"/>
          </a:xfrm>
          <a:noFill/>
        </p:spPr>
      </p:pic>
      <p:sp>
        <p:nvSpPr>
          <p:cNvPr id="16388" name="Text Placeholder 8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6934200" cy="49657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en" sz="1800" b="1" dirty="0">
                <a:latin typeface="Palatino Linotype" pitchFamily="18" charset="0"/>
                <a:cs typeface="Arial" pitchFamily="34" charset="0"/>
              </a:rPr>
              <a:t>E ) Pain in the left lower abdomen:</a:t>
            </a:r>
            <a:endParaRPr lang="sr-Latn-CS" sz="1800" dirty="0">
              <a:latin typeface="Palatino Linotype" pitchFamily="18" charset="0"/>
              <a:cs typeface="Arial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Intestine (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descending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and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sigmoid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colon)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Urinary system (kidney, left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ureter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 marL="285750" indent="-285750" eaLnBrk="1" hangingPunct="1">
              <a:lnSpc>
                <a:spcPct val="150000"/>
              </a:lnSpc>
              <a:buFont typeface="Arial" pitchFamily="34" charset="0"/>
              <a:buChar char="•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Female genital system</a:t>
            </a:r>
          </a:p>
        </p:txBody>
      </p:sp>
    </p:spTree>
    <p:extLst>
      <p:ext uri="{BB962C8B-B14F-4D97-AF65-F5344CB8AC3E}">
        <p14:creationId xmlns:p14="http://schemas.microsoft.com/office/powerpoint/2010/main" val="293439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/>
          </a:bodyPr>
          <a:lstStyle/>
          <a:p>
            <a:r>
              <a:rPr lang="en" sz="3200" b="1" dirty="0">
                <a:latin typeface="Palatino Linotype" pitchFamily="18" charset="0"/>
                <a:cs typeface="Arial" pitchFamily="34" charset="0"/>
              </a:rPr>
              <a:t>OBJECTIVE EXAMINATION</a:t>
            </a:r>
            <a:endParaRPr lang="en-US" sz="3200" b="1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19200"/>
            <a:ext cx="9144000" cy="48006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" sz="1800" b="1" u="sng" dirty="0">
                <a:latin typeface="Palatino Linotype" pitchFamily="18" charset="0"/>
                <a:cs typeface="Arial" pitchFamily="34" charset="0"/>
              </a:rPr>
              <a:t>General inspection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Assessing the patient's ability to answer questions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Patient position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Breathing rate and depth</a:t>
            </a:r>
          </a:p>
          <a:p>
            <a:pPr>
              <a:lnSpc>
                <a:spcPct val="150000"/>
              </a:lnSpc>
              <a:buFontTx/>
              <a:buNone/>
            </a:pPr>
            <a:endParaRPr lang="sr-Cyrl-CS" sz="1800" dirty="0">
              <a:latin typeface="Palatino Linotype" pitchFamily="18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" sz="1800" b="1" u="sng" dirty="0">
                <a:latin typeface="Palatino Linotype" pitchFamily="18" charset="0"/>
                <a:cs typeface="Arial" pitchFamily="34" charset="0"/>
              </a:rPr>
              <a:t>Inspection of the anterior abdominal wall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The presence of obvious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abdominal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bloating and swelling in one place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The presence of a hernia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Presence of scars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Visibility of intestinal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peristalsis</a:t>
            </a:r>
            <a:endParaRPr lang="en-US" sz="1800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238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-2540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" sz="3200" b="1" dirty="0">
                <a:latin typeface="Palatino Linotype" pitchFamily="18" charset="0"/>
                <a:cs typeface="Arial" pitchFamily="34" charset="0"/>
              </a:rPr>
              <a:t>OBJECTIVE EXAMINATION</a:t>
            </a:r>
            <a:endParaRPr lang="sr-Cyrl-RS" sz="3200" dirty="0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400" y="457200"/>
            <a:ext cx="8991600" cy="586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u="sng" dirty="0">
                <a:latin typeface="Palatino Linotype" pitchFamily="18" charset="0"/>
                <a:cs typeface="Arial" pitchFamily="34" charset="0"/>
              </a:rPr>
              <a:t>Abdominal auscultation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In all four quadrants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absence of frequency and loudness of intestinal peristalcis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RS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" b="1" u="sng" dirty="0">
                <a:latin typeface="Palatino Linotype" pitchFamily="18" charset="0"/>
                <a:cs typeface="Arial" pitchFamily="34" charset="0"/>
              </a:rPr>
              <a:t>Percussion and </a:t>
            </a:r>
            <a:r>
              <a:rPr lang="en" b="1" u="sng" dirty="0" err="1">
                <a:latin typeface="Palatino Linotype" pitchFamily="18" charset="0"/>
                <a:cs typeface="Arial" pitchFamily="34" charset="0"/>
              </a:rPr>
              <a:t>palpation </a:t>
            </a:r>
            <a:r>
              <a:rPr lang="en" b="1" u="sng" dirty="0">
                <a:latin typeface="Palatino Linotype" pitchFamily="18" charset="0"/>
                <a:cs typeface="Arial" pitchFamily="34" charset="0"/>
              </a:rPr>
              <a:t>of the abdomen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Start in the quadrant where there is no pain.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Work carefully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Register the presence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of defenses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,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swellings</a:t>
            </a:r>
            <a:endParaRPr lang="sr-Cyrl-CS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Pay attention to the appearance of pain when lifting the arm or a decrease in pain when compressed.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sr-Cyrl-CS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" b="1" u="sng" dirty="0">
                <a:latin typeface="Palatino Linotype" pitchFamily="18" charset="0"/>
                <a:cs typeface="Arial" pitchFamily="34" charset="0"/>
              </a:rPr>
              <a:t>Digital rectal examination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(presence of blood,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perirectal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abscesses and masses…)</a:t>
            </a:r>
          </a:p>
          <a:p>
            <a:pPr>
              <a:lnSpc>
                <a:spcPct val="150000"/>
              </a:lnSpc>
            </a:pPr>
            <a:r>
              <a:rPr lang="en" b="1" u="sng" dirty="0">
                <a:latin typeface="Palatino Linotype" pitchFamily="18" charset="0"/>
                <a:cs typeface="Arial" pitchFamily="34" charset="0"/>
              </a:rPr>
              <a:t>Gynecological examination</a:t>
            </a:r>
          </a:p>
          <a:p>
            <a:pPr>
              <a:lnSpc>
                <a:spcPct val="150000"/>
              </a:lnSpc>
            </a:pPr>
            <a:r>
              <a:rPr lang="en" b="1" u="sng" dirty="0">
                <a:latin typeface="Palatino Linotype" pitchFamily="18" charset="0"/>
                <a:cs typeface="Arial" pitchFamily="34" charset="0"/>
              </a:rPr>
              <a:t>ECG</a:t>
            </a:r>
            <a:endParaRPr lang="sr-Cyrl-RS" b="1" u="sng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5698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" sz="2400" b="1" dirty="0">
                <a:latin typeface="Palatino Linotype" pitchFamily="18" charset="0"/>
                <a:cs typeface="Arial" pitchFamily="34" charset="0"/>
              </a:rPr>
              <a:t>DIAGNOSTIC PROCEDURES</a:t>
            </a:r>
            <a:endParaRPr lang="en-US" sz="2400" b="1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8915400" cy="46482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" sz="1800" b="1" u="sng" dirty="0">
                <a:latin typeface="Palatino Linotype" pitchFamily="18" charset="0"/>
                <a:cs typeface="Arial" pitchFamily="34" charset="0"/>
              </a:rPr>
              <a:t>Laboratory analyses</a:t>
            </a:r>
          </a:p>
          <a:p>
            <a:pPr>
              <a:lnSpc>
                <a:spcPct val="150000"/>
              </a:lnSpc>
              <a:buFontTx/>
              <a:buNone/>
            </a:pPr>
            <a:endParaRPr lang="sr-Cyrl-CS" sz="18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The leukocyte count may be normal in the early stages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of an inflammatory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disease .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Hemoglobin and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hematocrit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can indicate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hydration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and dehydration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Gas analyses: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acidosis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, electrolyte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imbalance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, partial pressure of oxygen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Liver tests: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bilirubin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,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aminotransferases</a:t>
            </a:r>
            <a:endParaRPr lang="sr-Cyrl-CS" sz="18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Determination of serum and urine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amylase</a:t>
            </a:r>
          </a:p>
        </p:txBody>
      </p:sp>
    </p:spTree>
    <p:extLst>
      <p:ext uri="{BB962C8B-B14F-4D97-AF65-F5344CB8AC3E}">
        <p14:creationId xmlns:p14="http://schemas.microsoft.com/office/powerpoint/2010/main" val="1376940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400" y="1143000"/>
            <a:ext cx="8991600" cy="50292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" sz="1800" b="1" u="sng" dirty="0">
                <a:latin typeface="Palatino Linotype" pitchFamily="18" charset="0"/>
                <a:cs typeface="Arial" pitchFamily="34" charset="0"/>
              </a:rPr>
              <a:t>X-ray</a:t>
            </a:r>
          </a:p>
          <a:p>
            <a:pPr>
              <a:lnSpc>
                <a:spcPct val="150000"/>
              </a:lnSpc>
              <a:buFontTx/>
              <a:buNone/>
            </a:pPr>
            <a:endParaRPr lang="sr-Cyrl-CS" sz="18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The presence of free gas and fluid levels in the intestinal loops (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hydroaeric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levels)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Free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intraperitoneal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gas (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pneumoperitoneum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Maintaining fluid levels in the intestinal loops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Finding of lime shadows ( kidney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calculus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)</a:t>
            </a:r>
          </a:p>
        </p:txBody>
      </p:sp>
      <p:sp>
        <p:nvSpPr>
          <p:cNvPr id="34819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noFill/>
        </p:spPr>
        <p:txBody>
          <a:bodyPr>
            <a:normAutofit/>
          </a:bodyPr>
          <a:lstStyle/>
          <a:p>
            <a:r>
              <a:rPr lang="en" sz="3200" b="1" dirty="0">
                <a:latin typeface="Palatino Linotype" pitchFamily="18" charset="0"/>
                <a:cs typeface="Arial" pitchFamily="34" charset="0"/>
              </a:rPr>
              <a:t>DIAGNOSTIC PROCEDURES</a:t>
            </a:r>
            <a:endParaRPr lang="en-US" sz="3200" b="1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625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2076450"/>
          </a:xfrm>
        </p:spPr>
        <p:txBody>
          <a:bodyPr>
            <a:normAutofit fontScale="90000"/>
          </a:bodyPr>
          <a:lstStyle/>
          <a:p>
            <a:r>
              <a:rPr lang="en" b="1" dirty="0">
                <a:latin typeface="Palatino Linotype" pitchFamily="18" charset="0"/>
                <a:cs typeface="Arial" pitchFamily="34" charset="0"/>
              </a:rPr>
              <a:t>DIFFERENTIAL DIAGNOSIS OF ABDOMINAL PAIN</a:t>
            </a:r>
            <a:endParaRPr lang="sr-Cyrl-RS" dirty="0">
              <a:latin typeface="Palatino Linotype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544E4A23-C201-8D7B-D92D-FB01763011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48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763000" cy="548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" sz="1800" b="1" u="sng" dirty="0">
                <a:latin typeface="Palatino Linotype" pitchFamily="18" charset="0"/>
                <a:cs typeface="Arial" pitchFamily="34" charset="0"/>
              </a:rPr>
              <a:t>Ultrasound examination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Morphology of abdominal organs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Preservation of vascular structures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sr-Cyrl-CS" sz="1800" dirty="0">
              <a:latin typeface="Palatino Linotype" pitchFamily="18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" sz="1800" b="1" u="sng" dirty="0">
                <a:latin typeface="Palatino Linotype" pitchFamily="18" charset="0"/>
                <a:cs typeface="Arial" pitchFamily="34" charset="0"/>
              </a:rPr>
              <a:t>Computed </a:t>
            </a:r>
            <a:r>
              <a:rPr lang="en" sz="1800" b="1" u="sng" dirty="0" err="1">
                <a:latin typeface="Palatino Linotype" pitchFamily="18" charset="0"/>
                <a:cs typeface="Arial" pitchFamily="34" charset="0"/>
              </a:rPr>
              <a:t>tomography</a:t>
            </a:r>
            <a:endParaRPr lang="sr-Cyrl-CS" sz="1800" b="1" u="sng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Changed the clinical assessment of acute abdomen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sr-Cyrl-CS" sz="1800" dirty="0">
              <a:latin typeface="Palatino Linotype" pitchFamily="18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" sz="1800" b="1" u="sng" dirty="0" err="1">
                <a:latin typeface="Palatino Linotype" pitchFamily="18" charset="0"/>
                <a:cs typeface="Arial" pitchFamily="34" charset="0"/>
              </a:rPr>
              <a:t>Laparoscopic</a:t>
            </a:r>
            <a:r>
              <a:rPr lang="en" sz="1800" b="1" u="sng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en" sz="1800" b="1" u="sng" dirty="0" err="1">
                <a:latin typeface="Palatino Linotype" pitchFamily="18" charset="0"/>
                <a:cs typeface="Arial" pitchFamily="34" charset="0"/>
              </a:rPr>
              <a:t>exploration</a:t>
            </a:r>
            <a:endParaRPr lang="sr-Cyrl-CS" sz="1800" b="1" u="sng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 </a:t>
            </a:r>
            <a:endParaRPr lang="en-US" sz="1800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3584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noFill/>
        </p:spPr>
        <p:txBody>
          <a:bodyPr>
            <a:normAutofit/>
          </a:bodyPr>
          <a:lstStyle/>
          <a:p>
            <a:r>
              <a:rPr lang="en" sz="2800" b="1" dirty="0">
                <a:latin typeface="Palatino Linotype" pitchFamily="18" charset="0"/>
                <a:cs typeface="Arial" pitchFamily="34" charset="0"/>
              </a:rPr>
              <a:t>DIAGNOSTIC PROCEDURES</a:t>
            </a:r>
            <a:endParaRPr lang="en-US" sz="2800" b="1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3529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" sz="3200" b="1" dirty="0">
                <a:latin typeface="Palatino Linotype" pitchFamily="18" charset="0"/>
                <a:cs typeface="Arial" pitchFamily="34" charset="0"/>
              </a:rPr>
              <a:t>THERAPY</a:t>
            </a:r>
            <a:endParaRPr lang="sr-Latn-CS" sz="3200" b="1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991600" cy="4906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Stop taking food, water and medication, establish an intravenous line, replace fluids, monitor BP, pulse, breathing, place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a urinary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catheter and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nasogastric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tube</a:t>
            </a:r>
            <a:endParaRPr lang="sr-Cyrl-RS" sz="1800" dirty="0">
              <a:latin typeface="Palatino Linotype" pitchFamily="18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Fluid and electrolyte replacement with control of diuresis and, in more severe clinical conditions, central venous pressure measurment</a:t>
            </a:r>
            <a:endParaRPr lang="sr-Latn-CS" sz="1800" dirty="0">
              <a:latin typeface="Palatino Linotype" pitchFamily="18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Do not administer any analgesic, antispasmodic , antibiotic or antiemetic , except in the case of a clear diagnosis</a:t>
            </a:r>
            <a:endParaRPr lang="sr-Cyrl-RS" sz="1800" dirty="0">
              <a:latin typeface="Palatino Linotype" pitchFamily="18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Etiological treatment: conservative or surgical</a:t>
            </a:r>
            <a:endParaRPr lang="sr-Latn-CS" sz="1800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401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" b="1" dirty="0">
                <a:latin typeface="Palatino Linotype" pitchFamily="18" charset="0"/>
                <a:cs typeface="Arial" pitchFamily="34" charset="0"/>
              </a:rPr>
              <a:t>ACUTE LIVER FAILURE SYNDROME</a:t>
            </a:r>
            <a:endParaRPr lang="sr-Cyrl-RS" dirty="0">
              <a:latin typeface="Palatino Linotype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0ECDE8B0-B93B-4238-0E0D-43FF5C8EFD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353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763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Liver </a:t>
            </a:r>
            <a:r>
              <a:rPr lang="en" dirty="0" err="1">
                <a:latin typeface="Palatino Linotype" pitchFamily="18" charset="0"/>
              </a:rPr>
              <a:t>dysfunction </a:t>
            </a:r>
            <a:r>
              <a:rPr lang="en" dirty="0">
                <a:latin typeface="Palatino Linotype" pitchFamily="18" charset="0"/>
              </a:rPr>
              <a:t>leading to </a:t>
            </a:r>
            <a:r>
              <a:rPr lang="en" dirty="0" err="1">
                <a:latin typeface="Palatino Linotype" pitchFamily="18" charset="0"/>
              </a:rPr>
              <a:t>encephalopathy </a:t>
            </a:r>
            <a:r>
              <a:rPr lang="en" dirty="0">
                <a:latin typeface="Palatino Linotype" pitchFamily="18" charset="0"/>
              </a:rPr>
              <a:t>within 12 weeks of the onset of jaundice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 natural course of the syndrome depends on the etiology of the liver disease and the rate of development </a:t>
            </a:r>
            <a:r>
              <a:rPr lang="en" dirty="0" err="1">
                <a:latin typeface="Palatino Linotype" pitchFamily="18" charset="0"/>
              </a:rPr>
              <a:t>of encephalopathy.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It is a clinical syndrome that occurs suddenly as a result of extensive destruction of liver cells or disorders that prevent their normal functioning.</a:t>
            </a:r>
            <a:endParaRPr lang="sr-Cyrl-RS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Acute liver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failure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occurs as a result of liver cell death or severely impaired function of living liver cells.</a:t>
            </a:r>
            <a:endParaRPr lang="sr-Cyrl-RS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Necrosis or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apoptosis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(programmed cell death)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of hepatocytes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occurs as a result of a decrease in ATP, which allows the maintenance of membrane integrity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sr-Latn-CS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3706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070772"/>
              </p:ext>
            </p:extLst>
          </p:nvPr>
        </p:nvGraphicFramePr>
        <p:xfrm>
          <a:off x="228600" y="1397000"/>
          <a:ext cx="8458200" cy="340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 err="1">
                          <a:latin typeface="Palatino Linotype" pitchFamily="18" charset="0"/>
                        </a:rPr>
                        <a:t>hyperacute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acutely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 err="1">
                          <a:latin typeface="Palatino Linotype" pitchFamily="18" charset="0"/>
                        </a:rPr>
                        <a:t>subacute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Jaundice-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encephalopathy </a:t>
                      </a:r>
                      <a:r>
                        <a:rPr lang="en" dirty="0">
                          <a:latin typeface="Palatino Linotype" pitchFamily="18" charset="0"/>
                        </a:rPr>
                        <a:t>(days)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0-7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8-28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29-84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Brain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edema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often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often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rare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Kidney failure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early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late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dirty="0" err="1">
                          <a:latin typeface="Palatino Linotype" pitchFamily="18" charset="0"/>
                        </a:rPr>
                        <a:t>Ascites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rare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rare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often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Coagulation disorder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notable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significant/moderate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r-Cyrl-RS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forecast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moderately good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bad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bad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272534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b="1" dirty="0">
                <a:latin typeface="Palatino Linotype" pitchFamily="18" charset="0"/>
              </a:rPr>
              <a:t>Characteristics of subgroups of patients with acute liver </a:t>
            </a:r>
            <a:r>
              <a:rPr lang="en" b="1" dirty="0" err="1">
                <a:latin typeface="Palatino Linotype" pitchFamily="18" charset="0"/>
              </a:rPr>
              <a:t>failure</a:t>
            </a:r>
          </a:p>
        </p:txBody>
      </p:sp>
    </p:spTree>
    <p:extLst>
      <p:ext uri="{BB962C8B-B14F-4D97-AF65-F5344CB8AC3E}">
        <p14:creationId xmlns:p14="http://schemas.microsoft.com/office/powerpoint/2010/main" val="32458830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305800" cy="5451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CAUSES</a:t>
            </a:r>
          </a:p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Viral infections - hepatitis A, B± D, 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Hepatitis B - the most common cause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Hepatitis E </a:t>
            </a:r>
            <a:r>
              <a:rPr lang="en" dirty="0" err="1">
                <a:latin typeface="Palatino Linotype" pitchFamily="18" charset="0"/>
              </a:rPr>
              <a:t>is the deadliest </a:t>
            </a:r>
            <a:r>
              <a:rPr lang="en" dirty="0">
                <a:latin typeface="Palatino Linotype" pitchFamily="18" charset="0"/>
              </a:rPr>
              <a:t>in pregnant women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Hepatitis C is rare</a:t>
            </a:r>
          </a:p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Toxic causes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b="1" dirty="0" err="1">
                <a:latin typeface="Palatino Linotype" pitchFamily="18" charset="0"/>
              </a:rPr>
              <a:t>Paracetamol </a:t>
            </a:r>
            <a:r>
              <a:rPr lang="en" dirty="0">
                <a:latin typeface="Palatino Linotype" pitchFamily="18" charset="0"/>
              </a:rPr>
              <a:t>- more than half of all cases of acute liver </a:t>
            </a:r>
            <a:r>
              <a:rPr lang="en" dirty="0" err="1">
                <a:latin typeface="Palatino Linotype" pitchFamily="18" charset="0"/>
              </a:rPr>
              <a:t>failure </a:t>
            </a:r>
            <a:r>
              <a:rPr lang="en" dirty="0">
                <a:latin typeface="Palatino Linotype" pitchFamily="18" charset="0"/>
              </a:rPr>
              <a:t>in the UK</a:t>
            </a:r>
          </a:p>
          <a:p>
            <a:pPr>
              <a:lnSpc>
                <a:spcPct val="150000"/>
              </a:lnSpc>
            </a:pPr>
            <a:r>
              <a:rPr lang="en" dirty="0">
                <a:latin typeface="Palatino Linotype" pitchFamily="18" charset="0"/>
              </a:rPr>
              <a:t>As a consequence of taking the drug for </a:t>
            </a:r>
            <a:r>
              <a:rPr lang="en" dirty="0" err="1">
                <a:latin typeface="Palatino Linotype" pitchFamily="18" charset="0"/>
              </a:rPr>
              <a:t>suicidal </a:t>
            </a:r>
            <a:r>
              <a:rPr lang="en" dirty="0">
                <a:latin typeface="Palatino Linotype" pitchFamily="18" charset="0"/>
              </a:rPr>
              <a:t>purposes, in 8% of cases for therapeutic purposes</a:t>
            </a:r>
          </a:p>
          <a:p>
            <a:pPr>
              <a:lnSpc>
                <a:spcPct val="150000"/>
              </a:lnSpc>
            </a:pPr>
            <a:r>
              <a:rPr lang="en" dirty="0" err="1">
                <a:latin typeface="Palatino Linotype" pitchFamily="18" charset="0"/>
              </a:rPr>
              <a:t>Toxicity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Paracetamol </a:t>
            </a:r>
            <a:r>
              <a:rPr lang="en" dirty="0">
                <a:latin typeface="Palatino Linotype" pitchFamily="18" charset="0"/>
              </a:rPr>
              <a:t>is </a:t>
            </a:r>
            <a:r>
              <a:rPr lang="en" dirty="0" err="1">
                <a:latin typeface="Palatino Linotype" pitchFamily="18" charset="0"/>
              </a:rPr>
              <a:t>dose- </a:t>
            </a:r>
            <a:r>
              <a:rPr lang="en" dirty="0">
                <a:latin typeface="Palatino Linotype" pitchFamily="18" charset="0"/>
              </a:rPr>
              <a:t>dependent.</a:t>
            </a:r>
          </a:p>
          <a:p>
            <a:pPr>
              <a:lnSpc>
                <a:spcPct val="150000"/>
              </a:lnSpc>
            </a:pPr>
            <a:r>
              <a:rPr lang="en" dirty="0">
                <a:latin typeface="Palatino Linotype" pitchFamily="18" charset="0"/>
              </a:rPr>
              <a:t>The median dose leading to acute liver </a:t>
            </a:r>
            <a:r>
              <a:rPr lang="en" dirty="0" err="1">
                <a:latin typeface="Palatino Linotype" pitchFamily="18" charset="0"/>
              </a:rPr>
              <a:t>failure </a:t>
            </a:r>
            <a:r>
              <a:rPr lang="en" dirty="0">
                <a:latin typeface="Palatino Linotype" pitchFamily="18" charset="0"/>
              </a:rPr>
              <a:t>is 40 grams, and mortality is highest if the dose exceeds 48 grams.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b="1" dirty="0">
                <a:latin typeface="Palatino Linotype" pitchFamily="18" charset="0"/>
              </a:rPr>
              <a:t>Amanita phalloides</a:t>
            </a:r>
            <a:endParaRPr lang="sr-Cyrl-RS" b="1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2653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104091"/>
              </p:ext>
            </p:extLst>
          </p:nvPr>
        </p:nvGraphicFramePr>
        <p:xfrm>
          <a:off x="152400" y="1397000"/>
          <a:ext cx="88392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Common causes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 err="1">
                          <a:latin typeface="Palatino Linotype" pitchFamily="18" charset="0"/>
                        </a:rPr>
                        <a:t>Paracetamol </a:t>
                      </a:r>
                      <a:r>
                        <a:rPr lang="en" dirty="0">
                          <a:latin typeface="Palatino Linotype" pitchFamily="18" charset="0"/>
                        </a:rPr>
                        <a:t>,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halothane </a:t>
                      </a:r>
                      <a:r>
                        <a:rPr lang="en" dirty="0">
                          <a:latin typeface="Palatino Linotype" pitchFamily="18" charset="0"/>
                        </a:rPr>
                        <a:t>,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isoniazid </a:t>
                      </a:r>
                      <a:r>
                        <a:rPr lang="en" dirty="0">
                          <a:latin typeface="Palatino Linotype" pitchFamily="18" charset="0"/>
                        </a:rPr>
                        <a:t>,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NSAIDs,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sulfonamides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valproate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carbamazepine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,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Ecstasy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Rarer causes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 err="1">
                          <a:latin typeface="Palatino Linotype" pitchFamily="18" charset="0"/>
                        </a:rPr>
                        <a:t>Isoflurane </a:t>
                      </a:r>
                      <a:r>
                        <a:rPr lang="en" dirty="0">
                          <a:latin typeface="Palatino Linotype" pitchFamily="18" charset="0"/>
                        </a:rPr>
                        <a:t>,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enflurane </a:t>
                      </a:r>
                      <a:r>
                        <a:rPr lang="en" dirty="0">
                          <a:latin typeface="Palatino Linotype" pitchFamily="18" charset="0"/>
                        </a:rPr>
                        <a:t>,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tetracyclines </a:t>
                      </a:r>
                      <a:r>
                        <a:rPr lang="en" dirty="0">
                          <a:latin typeface="Palatino Linotype" pitchFamily="18" charset="0"/>
                        </a:rPr>
                        <a:t>,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allopurinol </a:t>
                      </a:r>
                      <a:r>
                        <a:rPr lang="en" dirty="0">
                          <a:latin typeface="Palatino Linotype" pitchFamily="18" charset="0"/>
                        </a:rPr>
                        <a:t>,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ketoconazole </a:t>
                      </a:r>
                      <a:r>
                        <a:rPr lang="en" dirty="0">
                          <a:latin typeface="Palatino Linotype" pitchFamily="18" charset="0"/>
                        </a:rPr>
                        <a:t>,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methyldopa </a:t>
                      </a:r>
                      <a:r>
                        <a:rPr lang="en" dirty="0">
                          <a:latin typeface="Palatino Linotype" pitchFamily="18" charset="0"/>
                        </a:rPr>
                        <a:t>,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amiodarone </a:t>
                      </a:r>
                      <a:r>
                        <a:rPr lang="en" dirty="0">
                          <a:latin typeface="Palatino Linotype" pitchFamily="18" charset="0"/>
                        </a:rPr>
                        <a:t>,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propylthiouracil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0" y="533400"/>
            <a:ext cx="6306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b="1" dirty="0">
                <a:latin typeface="Palatino Linotype" pitchFamily="18" charset="0"/>
              </a:rPr>
              <a:t>Drugs that cause acute liver </a:t>
            </a:r>
            <a:r>
              <a:rPr lang="en" b="1" dirty="0" err="1">
                <a:latin typeface="Palatino Linotype" pitchFamily="18" charset="0"/>
              </a:rPr>
              <a:t>failure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3026182"/>
            <a:ext cx="3837910" cy="37888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Autoimmune </a:t>
            </a:r>
            <a:r>
              <a:rPr lang="en" dirty="0">
                <a:latin typeface="Palatino Linotype" pitchFamily="18" charset="0"/>
              </a:rPr>
              <a:t>hepatitis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Sepsis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Lymphoma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Malignant liver infiltrations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Acute fatty liver in </a:t>
            </a:r>
            <a:r>
              <a:rPr lang="en" dirty="0" err="1">
                <a:latin typeface="Palatino Linotype" pitchFamily="18" charset="0"/>
              </a:rPr>
              <a:t>pregnancy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Preeclampsia </a:t>
            </a:r>
            <a:r>
              <a:rPr lang="en" dirty="0">
                <a:latin typeface="Palatino Linotype" pitchFamily="18" charset="0"/>
              </a:rPr>
              <a:t>and </a:t>
            </a:r>
            <a:r>
              <a:rPr lang="en" dirty="0" err="1">
                <a:latin typeface="Palatino Linotype" pitchFamily="18" charset="0"/>
              </a:rPr>
              <a:t>eclampsia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Wilson</a:t>
            </a:r>
            <a:r>
              <a:rPr lang="en" dirty="0">
                <a:latin typeface="Palatino Linotype" pitchFamily="18" charset="0"/>
              </a:rPr>
              <a:t> disease</a:t>
            </a:r>
            <a:endParaRPr lang="sr-Latn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Budd </a:t>
            </a:r>
            <a:r>
              <a:rPr lang="en" dirty="0">
                <a:latin typeface="Palatino Linotype" pitchFamily="18" charset="0"/>
              </a:rPr>
              <a:t>- </a:t>
            </a:r>
            <a:r>
              <a:rPr lang="en" dirty="0" err="1">
                <a:latin typeface="Palatino Linotype" pitchFamily="18" charset="0"/>
              </a:rPr>
              <a:t>Chiari</a:t>
            </a:r>
            <a:r>
              <a:rPr lang="en" dirty="0">
                <a:latin typeface="Palatino Linotype" pitchFamily="18" charset="0"/>
              </a:rPr>
              <a:t> syndrome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93752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685" y="38100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CLINICAL PRESENTATION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 diagnosis is made when a patient with jaundice develops </a:t>
            </a:r>
            <a:r>
              <a:rPr lang="en" dirty="0" err="1">
                <a:latin typeface="Palatino Linotype" pitchFamily="18" charset="0"/>
              </a:rPr>
              <a:t>encephalopathy.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Poor </a:t>
            </a:r>
            <a:r>
              <a:rPr lang="en" dirty="0" err="1">
                <a:latin typeface="Palatino Linotype" pitchFamily="18" charset="0"/>
              </a:rPr>
              <a:t>prognostic </a:t>
            </a:r>
            <a:r>
              <a:rPr lang="en" dirty="0">
                <a:latin typeface="Palatino Linotype" pitchFamily="18" charset="0"/>
              </a:rPr>
              <a:t>parameters: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551508"/>
              </p:ext>
            </p:extLst>
          </p:nvPr>
        </p:nvGraphicFramePr>
        <p:xfrm>
          <a:off x="228600" y="2514600"/>
          <a:ext cx="853440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Arterial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 PH&lt;7.30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 err="1">
                          <a:latin typeface="Palatino Linotype" pitchFamily="18" charset="0"/>
                        </a:rPr>
                        <a:t>Encephalopathy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 err="1">
                          <a:latin typeface="Palatino Linotype" pitchFamily="18" charset="0"/>
                        </a:rPr>
                        <a:t>Encephalopathy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INR &gt;3, PV&gt;50s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dirty="0">
                          <a:latin typeface="Palatino Linotype" pitchFamily="18" charset="0"/>
                        </a:rPr>
                        <a:t>Arterial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 PH&lt;7.30</a:t>
                      </a:r>
                      <a:endParaRPr lang="sr-Cyrl-RS" dirty="0">
                        <a:latin typeface="Palatino Linotype" pitchFamily="18" charset="0"/>
                      </a:endParaRPr>
                    </a:p>
                    <a:p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dirty="0">
                          <a:latin typeface="Palatino Linotype" pitchFamily="18" charset="0"/>
                        </a:rPr>
                        <a:t>INR &gt; 6 , PV&gt; 100 sec.</a:t>
                      </a:r>
                      <a:endParaRPr lang="sr-Cyrl-RS" dirty="0">
                        <a:latin typeface="Palatino Linotype" pitchFamily="18" charset="0"/>
                      </a:endParaRPr>
                    </a:p>
                    <a:p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 err="1">
                          <a:latin typeface="Palatino Linotype" pitchFamily="18" charset="0"/>
                        </a:rPr>
                        <a:t>Hypoglycemia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dirty="0">
                          <a:latin typeface="Palatino Linotype" pitchFamily="18" charset="0"/>
                        </a:rPr>
                        <a:t>INR &gt; 4.5 , PV&gt; 7 0s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Progressive increase in PV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 err="1">
                          <a:latin typeface="Palatino Linotype" pitchFamily="18" charset="0"/>
                        </a:rPr>
                        <a:t>Oliguria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dirty="0" err="1">
                          <a:latin typeface="Palatino Linotype" pitchFamily="18" charset="0"/>
                        </a:rPr>
                        <a:t>Oliguria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dirty="0" err="1">
                          <a:latin typeface="Palatino Linotype" pitchFamily="18" charset="0"/>
                        </a:rPr>
                        <a:t>Oliguria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Creatinine &gt; 200 μmol / l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dirty="0">
                          <a:latin typeface="Palatino Linotype" pitchFamily="18" charset="0"/>
                        </a:rPr>
                        <a:t>Creatinine &gt; 200 μmol / l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dirty="0" err="1">
                          <a:latin typeface="Palatino Linotype" pitchFamily="18" charset="0"/>
                        </a:rPr>
                        <a:t>Creatinine</a:t>
                      </a:r>
                      <a:r>
                        <a:rPr lang="en" dirty="0">
                          <a:latin typeface="Palatino Linotype" pitchFamily="18" charset="0"/>
                        </a:rPr>
                        <a:t> &gt; 3 00 μmol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/ </a:t>
                      </a:r>
                      <a:r>
                        <a:rPr lang="en" dirty="0">
                          <a:latin typeface="Palatino Linotype" pitchFamily="18" charset="0"/>
                        </a:rPr>
                        <a:t>l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Severe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thrombocytopenia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0" y="211403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>
                <a:latin typeface="Palatino Linotype" pitchFamily="18" charset="0"/>
              </a:rPr>
              <a:t>Day 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62400" y="211403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>
                <a:latin typeface="Palatino Linotype" pitchFamily="18" charset="0"/>
              </a:rPr>
              <a:t>Day 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0" y="2114034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dirty="0">
                <a:latin typeface="Palatino Linotype" pitchFamily="18" charset="0"/>
              </a:rPr>
              <a:t>Day 4</a:t>
            </a:r>
          </a:p>
        </p:txBody>
      </p:sp>
    </p:spTree>
    <p:extLst>
      <p:ext uri="{BB962C8B-B14F-4D97-AF65-F5344CB8AC3E}">
        <p14:creationId xmlns:p14="http://schemas.microsoft.com/office/powerpoint/2010/main" val="41616977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400" y="76200"/>
            <a:ext cx="8610600" cy="5035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CLINICAL PICTURE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Encephalopathy </a:t>
            </a:r>
            <a:r>
              <a:rPr lang="en" dirty="0">
                <a:latin typeface="Palatino Linotype" pitchFamily="18" charset="0"/>
              </a:rPr>
              <a:t>is the main clinical feature, ranging in severity from drowsiness to confusion to coma.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Cardiovascular abnormalities - hypertension, hypotension , tachyarrhythmia , bradyarrhythmia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Progression from a state of high cardiac output with decreased systemic vascular resistance to </a:t>
            </a:r>
            <a:r>
              <a:rPr lang="en" dirty="0" err="1">
                <a:latin typeface="Palatino Linotype" pitchFamily="18" charset="0"/>
              </a:rPr>
              <a:t>circulatory </a:t>
            </a:r>
            <a:r>
              <a:rPr lang="en" dirty="0">
                <a:latin typeface="Palatino Linotype" pitchFamily="18" charset="0"/>
              </a:rPr>
              <a:t>arrest with low cardiac index and </a:t>
            </a:r>
            <a:r>
              <a:rPr lang="en" dirty="0" err="1">
                <a:latin typeface="Palatino Linotype" pitchFamily="18" charset="0"/>
              </a:rPr>
              <a:t>hypotension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Kidney </a:t>
            </a:r>
            <a:r>
              <a:rPr lang="en" dirty="0" err="1">
                <a:latin typeface="Palatino Linotype" pitchFamily="18" charset="0"/>
              </a:rPr>
              <a:t>failure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Respiratory </a:t>
            </a:r>
            <a:r>
              <a:rPr lang="en" dirty="0" err="1">
                <a:latin typeface="Palatino Linotype" pitchFamily="18" charset="0"/>
              </a:rPr>
              <a:t>failure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Clinically </a:t>
            </a:r>
            <a:r>
              <a:rPr lang="en" dirty="0" err="1">
                <a:latin typeface="Palatino Linotype" pitchFamily="18" charset="0"/>
              </a:rPr>
              <a:t>manifest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coagulopathy </a:t>
            </a:r>
            <a:r>
              <a:rPr lang="en" dirty="0">
                <a:latin typeface="Palatino Linotype" pitchFamily="18" charset="0"/>
              </a:rPr>
              <a:t>- bleeding from the puncture site, from </a:t>
            </a:r>
            <a:r>
              <a:rPr lang="en" dirty="0" err="1">
                <a:latin typeface="Palatino Linotype" pitchFamily="18" charset="0"/>
              </a:rPr>
              <a:t>the urinary </a:t>
            </a:r>
            <a:r>
              <a:rPr lang="en" dirty="0">
                <a:latin typeface="Palatino Linotype" pitchFamily="18" charset="0"/>
              </a:rPr>
              <a:t>and gastrointestinal systems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4734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57200"/>
            <a:ext cx="8382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Sepsis is a common complication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Bacterial </a:t>
            </a:r>
            <a:r>
              <a:rPr lang="en" dirty="0">
                <a:latin typeface="Palatino Linotype" pitchFamily="18" charset="0"/>
              </a:rPr>
              <a:t>infection in 80% of cases ( </a:t>
            </a:r>
            <a:r>
              <a:rPr lang="en" dirty="0" err="1">
                <a:latin typeface="Palatino Linotype" pitchFamily="18" charset="0"/>
              </a:rPr>
              <a:t>Staphylococcus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aureus </a:t>
            </a:r>
            <a:r>
              <a:rPr lang="en" dirty="0">
                <a:latin typeface="Palatino Linotype" pitchFamily="18" charset="0"/>
              </a:rPr>
              <a:t>, streptococci and </a:t>
            </a:r>
            <a:r>
              <a:rPr lang="en" dirty="0" err="1">
                <a:latin typeface="Palatino Linotype" pitchFamily="18" charset="0"/>
              </a:rPr>
              <a:t>coliform </a:t>
            </a:r>
            <a:r>
              <a:rPr lang="en" dirty="0">
                <a:latin typeface="Palatino Linotype" pitchFamily="18" charset="0"/>
              </a:rPr>
              <a:t>bacteria)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Fungal infection in 30% of cases ( </a:t>
            </a:r>
            <a:r>
              <a:rPr lang="en" dirty="0" err="1">
                <a:latin typeface="Palatino Linotype" pitchFamily="18" charset="0"/>
              </a:rPr>
              <a:t>Candida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species </a:t>
            </a:r>
            <a:r>
              <a:rPr lang="en" dirty="0">
                <a:latin typeface="Palatino Linotype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DIAGNOSIS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Determine the etiology of liver disease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paracetamol </a:t>
            </a:r>
            <a:r>
              <a:rPr lang="en" dirty="0">
                <a:latin typeface="Palatino Linotype" pitchFamily="18" charset="0"/>
              </a:rPr>
              <a:t>levels in the blood (N- </a:t>
            </a:r>
            <a:r>
              <a:rPr lang="en" dirty="0" err="1">
                <a:latin typeface="Palatino Linotype" pitchFamily="18" charset="0"/>
              </a:rPr>
              <a:t>acetylcysteine </a:t>
            </a:r>
            <a:r>
              <a:rPr lang="en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Determination of antibodies to viruses (hepatitis A, B, CMV, EBV)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Present </a:t>
            </a:r>
            <a:r>
              <a:rPr lang="en" dirty="0" err="1">
                <a:latin typeface="Palatino Linotype" pitchFamily="18" charset="0"/>
              </a:rPr>
              <a:t>eosinophilia </a:t>
            </a:r>
            <a:r>
              <a:rPr lang="en" dirty="0">
                <a:latin typeface="Palatino Linotype" pitchFamily="18" charset="0"/>
              </a:rPr>
              <a:t>- an idiosyncratic reaction to the drug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UZV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CT</a:t>
            </a:r>
          </a:p>
        </p:txBody>
      </p:sp>
    </p:spTree>
    <p:extLst>
      <p:ext uri="{BB962C8B-B14F-4D97-AF65-F5344CB8AC3E}">
        <p14:creationId xmlns:p14="http://schemas.microsoft.com/office/powerpoint/2010/main" val="199699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" sz="3200" b="1" dirty="0">
                <a:latin typeface="Palatino Linotype" pitchFamily="18" charset="0"/>
                <a:cs typeface="Arial" pitchFamily="34" charset="0"/>
              </a:rPr>
              <a:t>Abdominal pain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63500" y="1054100"/>
            <a:ext cx="8991600" cy="54229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The abdomen is a common location for various painful sensations, given the large number of organs located within.</a:t>
            </a:r>
          </a:p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They can be acute and life-threatening.</a:t>
            </a:r>
          </a:p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Chronic pain is often not life-threatening but should not be ignored.</a:t>
            </a:r>
            <a:endParaRPr lang="sr-Cyrl-RS" sz="18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Pain can often be defined as a protective mechanism or warning signal.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It is the initial factor that leads the patient to see a doctor.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The subjective feeling of pain is stronger in previously healthy individuals than in patients who already have some tissue or organ function damage from earlier</a:t>
            </a:r>
          </a:p>
          <a:p>
            <a:pPr eaLnBrk="1" hangingPunct="1">
              <a:lnSpc>
                <a:spcPct val="150000"/>
              </a:lnSpc>
            </a:pPr>
            <a:endParaRPr lang="sr-Latn-CS" sz="1800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616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04800"/>
            <a:ext cx="8534400" cy="4620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 err="1">
                <a:latin typeface="Palatino Linotype" pitchFamily="18" charset="0"/>
              </a:rPr>
              <a:t>Hepatic </a:t>
            </a:r>
            <a:r>
              <a:rPr lang="en" b="1" dirty="0">
                <a:latin typeface="Palatino Linotype" pitchFamily="18" charset="0"/>
              </a:rPr>
              <a:t>(HE) and </a:t>
            </a:r>
            <a:r>
              <a:rPr lang="en" b="1" dirty="0" err="1">
                <a:latin typeface="Palatino Linotype" pitchFamily="18" charset="0"/>
              </a:rPr>
              <a:t>portosystemic </a:t>
            </a:r>
            <a:r>
              <a:rPr lang="en" b="1" dirty="0">
                <a:latin typeface="Palatino Linotype" pitchFamily="18" charset="0"/>
              </a:rPr>
              <a:t>(PSE) </a:t>
            </a:r>
            <a:r>
              <a:rPr lang="en" b="1" dirty="0" err="1">
                <a:latin typeface="Palatino Linotype" pitchFamily="18" charset="0"/>
              </a:rPr>
              <a:t>encephalopathy</a:t>
            </a:r>
            <a:endParaRPr lang="sr-Cyrl-R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Complex, potentially </a:t>
            </a:r>
            <a:r>
              <a:rPr lang="en" dirty="0" err="1">
                <a:latin typeface="Palatino Linotype" pitchFamily="18" charset="0"/>
              </a:rPr>
              <a:t>reversible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a neuropsychiatric </a:t>
            </a:r>
            <a:r>
              <a:rPr lang="en" dirty="0">
                <a:latin typeface="Palatino Linotype" pitchFamily="18" charset="0"/>
              </a:rPr>
              <a:t>syndrome that occurs as a complication of acute or chronic liver failure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From minimal changes in sleep and motor function to severe impairment of intellectual function, decreased consciousness, and coma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Pathogenesis </a:t>
            </a:r>
            <a:r>
              <a:rPr lang="en" dirty="0">
                <a:latin typeface="Palatino Linotype" pitchFamily="18" charset="0"/>
              </a:rPr>
              <a:t>still unclear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Liver failure and </a:t>
            </a:r>
            <a:r>
              <a:rPr lang="en" dirty="0" err="1">
                <a:latin typeface="Palatino Linotype" pitchFamily="18" charset="0"/>
              </a:rPr>
              <a:t>portosystemic </a:t>
            </a:r>
            <a:r>
              <a:rPr lang="en" dirty="0">
                <a:latin typeface="Palatino Linotype" pitchFamily="18" charset="0"/>
              </a:rPr>
              <a:t>shunting (drainage of portal blood from the liver) lead to elevated concentrations of potentially </a:t>
            </a:r>
            <a:r>
              <a:rPr lang="en" dirty="0" err="1">
                <a:latin typeface="Palatino Linotype" pitchFamily="18" charset="0"/>
              </a:rPr>
              <a:t>neurotoxic </a:t>
            </a:r>
            <a:r>
              <a:rPr lang="en" dirty="0">
                <a:latin typeface="Palatino Linotype" pitchFamily="18" charset="0"/>
              </a:rPr>
              <a:t>substances in the blood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 main disorders are hepatic impairment clearance of substances of intestinal origin due to liver failure or blood bypass of the liver by collaterals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8476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0"/>
            <a:ext cx="9144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A. Changes in the blood-brain barrier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Blood-brain barrier - a complex physiological process that protects the brain from </a:t>
            </a:r>
            <a:r>
              <a:rPr lang="en" dirty="0" err="1">
                <a:latin typeface="Palatino Linotype" pitchFamily="18" charset="0"/>
              </a:rPr>
              <a:t>metabolic </a:t>
            </a:r>
            <a:r>
              <a:rPr lang="en" dirty="0">
                <a:latin typeface="Palatino Linotype" pitchFamily="18" charset="0"/>
              </a:rPr>
              <a:t>changes in the body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It is located on </a:t>
            </a:r>
            <a:r>
              <a:rPr lang="en" dirty="0" err="1">
                <a:latin typeface="Palatino Linotype" pitchFamily="18" charset="0"/>
              </a:rPr>
              <a:t>the endothelial </a:t>
            </a:r>
            <a:r>
              <a:rPr lang="en" dirty="0">
                <a:latin typeface="Palatino Linotype" pitchFamily="18" charset="0"/>
              </a:rPr>
              <a:t>cells of brain capillaries.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Because cells are connected by tight junctions, substrates must pass through capillary </a:t>
            </a:r>
            <a:r>
              <a:rPr lang="en" dirty="0" err="1">
                <a:latin typeface="Palatino Linotype" pitchFamily="18" charset="0"/>
              </a:rPr>
              <a:t>endothelial </a:t>
            </a:r>
            <a:r>
              <a:rPr lang="en" dirty="0">
                <a:latin typeface="Palatino Linotype" pitchFamily="18" charset="0"/>
              </a:rPr>
              <a:t>cells to reach </a:t>
            </a:r>
            <a:r>
              <a:rPr lang="en" dirty="0" err="1">
                <a:latin typeface="Palatino Linotype" pitchFamily="18" charset="0"/>
              </a:rPr>
              <a:t>the extracellular </a:t>
            </a:r>
            <a:r>
              <a:rPr lang="en" dirty="0">
                <a:latin typeface="Palatino Linotype" pitchFamily="18" charset="0"/>
              </a:rPr>
              <a:t>fluid in the brain.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Transport depends on </a:t>
            </a:r>
            <a:r>
              <a:rPr lang="en" dirty="0" err="1">
                <a:latin typeface="Palatino Linotype" pitchFamily="18" charset="0"/>
              </a:rPr>
              <a:t>solubility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lipids </a:t>
            </a:r>
            <a:r>
              <a:rPr lang="en" dirty="0">
                <a:latin typeface="Palatino Linotype" pitchFamily="18" charset="0"/>
              </a:rPr>
              <a:t>or on the mediation of specific transporters present in the cell membranes of capillaries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Small molecules like glucose and </a:t>
            </a:r>
            <a:r>
              <a:rPr lang="en" dirty="0" err="1">
                <a:latin typeface="Palatino Linotype" pitchFamily="18" charset="0"/>
              </a:rPr>
              <a:t>amino acids </a:t>
            </a:r>
            <a:r>
              <a:rPr lang="en" dirty="0">
                <a:latin typeface="Palatino Linotype" pitchFamily="18" charset="0"/>
              </a:rPr>
              <a:t>have special transport systems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" b="1" dirty="0" err="1">
                <a:latin typeface="Palatino Linotype" pitchFamily="18" charset="0"/>
              </a:rPr>
              <a:t>Nonspecific </a:t>
            </a:r>
            <a:r>
              <a:rPr lang="en" b="1" dirty="0">
                <a:latin typeface="Palatino Linotype" pitchFamily="18" charset="0"/>
              </a:rPr>
              <a:t>increase in blood-brain barrier </a:t>
            </a:r>
            <a:r>
              <a:rPr lang="en" b="1" dirty="0" err="1">
                <a:latin typeface="Palatino Linotype" pitchFamily="18" charset="0"/>
              </a:rPr>
              <a:t>permeability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nonspecific </a:t>
            </a:r>
            <a:r>
              <a:rPr lang="en" dirty="0">
                <a:latin typeface="Palatino Linotype" pitchFamily="18" charset="0"/>
              </a:rPr>
              <a:t>increase </a:t>
            </a:r>
            <a:r>
              <a:rPr lang="en" dirty="0" err="1">
                <a:latin typeface="Palatino Linotype" pitchFamily="18" charset="0"/>
              </a:rPr>
              <a:t>in permeability </a:t>
            </a:r>
            <a:r>
              <a:rPr lang="en" dirty="0">
                <a:latin typeface="Palatino Linotype" pitchFamily="18" charset="0"/>
              </a:rPr>
              <a:t>in patients with liver </a:t>
            </a:r>
            <a:r>
              <a:rPr lang="en" dirty="0" err="1">
                <a:latin typeface="Palatino Linotype" pitchFamily="18" charset="0"/>
              </a:rPr>
              <a:t>failure </a:t>
            </a:r>
            <a:r>
              <a:rPr lang="en" dirty="0">
                <a:latin typeface="Palatino Linotype" pitchFamily="18" charset="0"/>
              </a:rPr>
              <a:t>is unknown.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In addition to increased </a:t>
            </a:r>
            <a:r>
              <a:rPr lang="en" dirty="0" err="1">
                <a:latin typeface="Palatino Linotype" pitchFamily="18" charset="0"/>
              </a:rPr>
              <a:t>permeability </a:t>
            </a:r>
            <a:r>
              <a:rPr lang="en" dirty="0">
                <a:latin typeface="Palatino Linotype" pitchFamily="18" charset="0"/>
              </a:rPr>
              <a:t>, inhibition of Na+/K+/ATPase </a:t>
            </a:r>
            <a:r>
              <a:rPr lang="en" dirty="0" err="1">
                <a:latin typeface="Palatino Linotype" pitchFamily="18" charset="0"/>
              </a:rPr>
              <a:t>by </a:t>
            </a:r>
            <a:r>
              <a:rPr lang="en" dirty="0">
                <a:latin typeface="Palatino Linotype" pitchFamily="18" charset="0"/>
              </a:rPr>
              <a:t>circulating </a:t>
            </a:r>
            <a:r>
              <a:rPr lang="en" dirty="0" err="1">
                <a:latin typeface="Palatino Linotype" pitchFamily="18" charset="0"/>
              </a:rPr>
              <a:t>toxins </a:t>
            </a:r>
            <a:r>
              <a:rPr lang="en" dirty="0">
                <a:latin typeface="Palatino Linotype" pitchFamily="18" charset="0"/>
              </a:rPr>
              <a:t>further facilitates water retention and the development of brain </a:t>
            </a:r>
            <a:r>
              <a:rPr lang="en" dirty="0" err="1">
                <a:latin typeface="Palatino Linotype" pitchFamily="18" charset="0"/>
              </a:rPr>
              <a:t>edema .</a:t>
            </a:r>
          </a:p>
        </p:txBody>
      </p:sp>
    </p:spTree>
    <p:extLst>
      <p:ext uri="{BB962C8B-B14F-4D97-AF65-F5344CB8AC3E}">
        <p14:creationId xmlns:p14="http://schemas.microsoft.com/office/powerpoint/2010/main" val="9670488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8458200" cy="2958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2. Changes to specific transport compositions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Hyperammonemia may increase brain uptake of neutral amino acids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This resulted in an increased concentration of neutral amino acids tyrosine , phenylalanine and tryptophan and increased synthesis of neurotransmitters dopamine , norepinephrine and serotonin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 transport of glucose, ketone bodies, and basic amino acids is reduced.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4733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17693"/>
            <a:ext cx="8534400" cy="628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B. NEUROTOXINS</a:t>
            </a:r>
          </a:p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1. Ammonia and glutamine (ammonium hypothesis)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Ammonia is the best described and most significant </a:t>
            </a:r>
            <a:r>
              <a:rPr lang="en" dirty="0" err="1">
                <a:latin typeface="Palatino Linotype" pitchFamily="18" charset="0"/>
              </a:rPr>
              <a:t>neurotoxin </a:t>
            </a:r>
            <a:r>
              <a:rPr lang="en" dirty="0">
                <a:latin typeface="Palatino Linotype" pitchFamily="18" charset="0"/>
              </a:rPr>
              <a:t>that </a:t>
            </a:r>
            <a:r>
              <a:rPr lang="en" dirty="0" err="1">
                <a:latin typeface="Palatino Linotype" pitchFamily="18" charset="0"/>
              </a:rPr>
              <a:t>precipitates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encephalopathy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 gastrointestinal tract is the primary source of ammonia that enters the bloodstream via the portal vein.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Ammonia is produced by enterocytes from glutamine, and is also created by bacterial catabolism of proteins in the colon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A healthy liver removes almost all portal venous ammonia by converting it to glutamine and preventing it from entering the systemic circulation.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 increase in ammonia in the blood in liver disease is a consequence of impaired liver </a:t>
            </a:r>
            <a:r>
              <a:rPr lang="en" dirty="0" err="1">
                <a:latin typeface="Palatino Linotype" pitchFamily="18" charset="0"/>
              </a:rPr>
              <a:t>function </a:t>
            </a:r>
            <a:r>
              <a:rPr lang="en" dirty="0">
                <a:latin typeface="Palatino Linotype" pitchFamily="18" charset="0"/>
              </a:rPr>
              <a:t>and blood diversion </a:t>
            </a:r>
            <a:r>
              <a:rPr lang="en" dirty="0" err="1">
                <a:latin typeface="Palatino Linotype" pitchFamily="18" charset="0"/>
              </a:rPr>
              <a:t>to collaterals </a:t>
            </a:r>
            <a:r>
              <a:rPr lang="en" dirty="0">
                <a:latin typeface="Palatino Linotype" pitchFamily="18" charset="0"/>
              </a:rPr>
              <a:t>around the liver.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 reduction in muscle mass in these patients also contributes to the increase in blood ammonia, as muscle is an important site outside the liver for ammonia removal.</a:t>
            </a:r>
          </a:p>
        </p:txBody>
      </p:sp>
    </p:spTree>
    <p:extLst>
      <p:ext uri="{BB962C8B-B14F-4D97-AF65-F5344CB8AC3E}">
        <p14:creationId xmlns:p14="http://schemas.microsoft.com/office/powerpoint/2010/main" val="34809980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686800" cy="3789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Mechanism of ammonia toxicity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Increase in intracellular </a:t>
            </a:r>
            <a:r>
              <a:rPr lang="en" dirty="0" err="1">
                <a:latin typeface="Palatino Linotype" pitchFamily="18" charset="0"/>
              </a:rPr>
              <a:t>osmolarity </a:t>
            </a:r>
            <a:r>
              <a:rPr lang="en" dirty="0">
                <a:latin typeface="Palatino Linotype" pitchFamily="18" charset="0"/>
              </a:rPr>
              <a:t>in </a:t>
            </a:r>
            <a:r>
              <a:rPr lang="en" dirty="0" err="1">
                <a:latin typeface="Palatino Linotype" pitchFamily="18" charset="0"/>
              </a:rPr>
              <a:t>astrocytes </a:t>
            </a:r>
            <a:r>
              <a:rPr lang="en" dirty="0">
                <a:latin typeface="Palatino Linotype" pitchFamily="18" charset="0"/>
              </a:rPr>
              <a:t>- increase in </a:t>
            </a:r>
            <a:r>
              <a:rPr lang="en" dirty="0" err="1">
                <a:latin typeface="Palatino Linotype" pitchFamily="18" charset="0"/>
              </a:rPr>
              <a:t>hydration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astrocytes </a:t>
            </a:r>
            <a:r>
              <a:rPr lang="en" dirty="0">
                <a:latin typeface="Palatino Linotype" pitchFamily="18" charset="0"/>
              </a:rPr>
              <a:t>…brain </a:t>
            </a:r>
            <a:r>
              <a:rPr lang="en" dirty="0" err="1">
                <a:latin typeface="Palatino Linotype" pitchFamily="18" charset="0"/>
              </a:rPr>
              <a:t>edema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Changes in neuronal electrical activity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2. </a:t>
            </a:r>
            <a:r>
              <a:rPr lang="en" b="1" dirty="0" err="1">
                <a:latin typeface="Palatino Linotype" pitchFamily="18" charset="0"/>
              </a:rPr>
              <a:t>Oxindole</a:t>
            </a:r>
            <a:endParaRPr lang="sr-Cyrl-R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Metabolite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tryptophan </a:t>
            </a:r>
            <a:r>
              <a:rPr lang="en" dirty="0">
                <a:latin typeface="Palatino Linotype" pitchFamily="18" charset="0"/>
              </a:rPr>
              <a:t>and is produced by intestinal bacteria via </a:t>
            </a:r>
            <a:r>
              <a:rPr lang="en" dirty="0" err="1">
                <a:latin typeface="Palatino Linotype" pitchFamily="18" charset="0"/>
              </a:rPr>
              <a:t>indole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Causes </a:t>
            </a:r>
            <a:r>
              <a:rPr lang="en" dirty="0" err="1">
                <a:latin typeface="Palatino Linotype" pitchFamily="18" charset="0"/>
              </a:rPr>
              <a:t>sedation </a:t>
            </a:r>
            <a:r>
              <a:rPr lang="en" dirty="0">
                <a:latin typeface="Palatino Linotype" pitchFamily="18" charset="0"/>
              </a:rPr>
              <a:t>, muscle weakness, </a:t>
            </a:r>
            <a:r>
              <a:rPr lang="en" dirty="0" err="1">
                <a:latin typeface="Palatino Linotype" pitchFamily="18" charset="0"/>
              </a:rPr>
              <a:t>hypotension </a:t>
            </a:r>
            <a:r>
              <a:rPr lang="en" dirty="0">
                <a:latin typeface="Palatino Linotype" pitchFamily="18" charset="0"/>
              </a:rPr>
              <a:t>, and coma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0213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0" y="152400"/>
            <a:ext cx="830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Clinical staging </a:t>
            </a:r>
            <a:r>
              <a:rPr lang="en" b="1" dirty="0" err="1">
                <a:latin typeface="Palatino Linotype" pitchFamily="18" charset="0"/>
              </a:rPr>
              <a:t>of hepatic</a:t>
            </a:r>
            <a:r>
              <a:rPr lang="en" b="1" dirty="0">
                <a:latin typeface="Palatino Linotype" pitchFamily="18" charset="0"/>
              </a:rPr>
              <a:t> </a:t>
            </a:r>
            <a:r>
              <a:rPr lang="en" b="1" dirty="0" err="1">
                <a:latin typeface="Palatino Linotype" pitchFamily="18" charset="0"/>
              </a:rPr>
              <a:t>encephalopathies</a:t>
            </a:r>
            <a:endParaRPr lang="sr-Cyrl-RS" b="1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r>
              <a:rPr lang="en" b="1" dirty="0" err="1">
                <a:latin typeface="Palatino Linotype" pitchFamily="18" charset="0"/>
              </a:rPr>
              <a:t>Conn's </a:t>
            </a:r>
            <a:endParaRPr lang="sr-Cyrl-R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changes in consciousness, intellectual functions, behavior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289241"/>
              </p:ext>
            </p:extLst>
          </p:nvPr>
        </p:nvGraphicFramePr>
        <p:xfrm>
          <a:off x="152400" y="1752600"/>
          <a:ext cx="8839200" cy="321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Stadium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Mental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I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Mild confusion, euphoria or depression, decreased attention, slowed ability to perform mental tasks,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irritability </a:t>
                      </a:r>
                      <a:r>
                        <a:rPr lang="en" dirty="0">
                          <a:latin typeface="Palatino Linotype" pitchFamily="18" charset="0"/>
                        </a:rPr>
                        <a:t>,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sleep disturbance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II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Drowsiness, lethargy, greater deficit in performing mental tasks, pronounced personality changes, inappropriate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behavior, occasional disorientation (usually in time)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III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 err="1">
                          <a:latin typeface="Palatino Linotype" pitchFamily="18" charset="0"/>
                        </a:rPr>
                        <a:t>Somnolence </a:t>
                      </a:r>
                      <a:r>
                        <a:rPr lang="en" dirty="0">
                          <a:latin typeface="Palatino Linotype" pitchFamily="18" charset="0"/>
                        </a:rPr>
                        <a:t>, inability to perform mental tasks, disorientation in time and/or space, significant confusion,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amnesia, occasional fits of rage, present speech that is unintelligible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" dirty="0">
                          <a:latin typeface="Palatino Linotype" pitchFamily="18" charset="0"/>
                        </a:rPr>
                        <a:t>IV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Coma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52452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650166"/>
              </p:ext>
            </p:extLst>
          </p:nvPr>
        </p:nvGraphicFramePr>
        <p:xfrm>
          <a:off x="38100" y="38100"/>
          <a:ext cx="9144000" cy="615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Degree </a:t>
                      </a:r>
                      <a:r>
                        <a:rPr lang="en" sz="1600" dirty="0" err="1">
                          <a:latin typeface="Palatino Linotype" pitchFamily="18" charset="0"/>
                        </a:rPr>
                        <a:t>of encephalopathy</a:t>
                      </a:r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State of consciousness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Intellectual functions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Personality, behavior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Neuromuscular disorders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sz="1600" b="1" dirty="0">
                          <a:latin typeface="Palatino Linotype" pitchFamily="18" charset="0"/>
                        </a:rPr>
                        <a:t>0-normal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No disruption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600" dirty="0">
                          <a:latin typeface="Palatino Linotype" pitchFamily="18" charset="0"/>
                        </a:rPr>
                        <a:t>No disruption</a:t>
                      </a:r>
                    </a:p>
                    <a:p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600" dirty="0">
                          <a:latin typeface="Palatino Linotype" pitchFamily="18" charset="0"/>
                        </a:rPr>
                        <a:t>No disruption</a:t>
                      </a:r>
                    </a:p>
                    <a:p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600" dirty="0">
                          <a:latin typeface="Palatino Linotype" pitchFamily="18" charset="0"/>
                        </a:rPr>
                        <a:t>No disruption</a:t>
                      </a:r>
                    </a:p>
                    <a:p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sz="1600" b="1" dirty="0">
                          <a:latin typeface="Palatino Linotype" pitchFamily="18" charset="0"/>
                        </a:rPr>
                        <a:t>1-mild disorder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Sleeping too long, insomnia, sleep inversion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 err="1">
                          <a:latin typeface="Palatino Linotype" pitchFamily="18" charset="0"/>
                        </a:rPr>
                        <a:t>Calculation </a:t>
                      </a:r>
                      <a:r>
                        <a:rPr lang="en" sz="1600" dirty="0">
                          <a:latin typeface="Palatino Linotype" pitchFamily="18" charset="0"/>
                        </a:rPr>
                        <a:t>disorder , reduced attention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Exaggerated normal behavior, euphoria or depression, talkativeness, irritability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 err="1">
                          <a:latin typeface="Palatino Linotype" pitchFamily="18" charset="0"/>
                        </a:rPr>
                        <a:t>Metabolic</a:t>
                      </a:r>
                      <a:r>
                        <a:rPr lang="en" sz="1600" dirty="0">
                          <a:latin typeface="Palatino Linotype" pitchFamily="18" charset="0"/>
                        </a:rPr>
                        <a:t> </a:t>
                      </a:r>
                      <a:r>
                        <a:rPr lang="en" sz="1600" dirty="0" err="1">
                          <a:latin typeface="Palatino Linotype" pitchFamily="18" charset="0"/>
                        </a:rPr>
                        <a:t>tremor </a:t>
                      </a:r>
                      <a:r>
                        <a:rPr lang="en" sz="1600" dirty="0">
                          <a:latin typeface="Palatino Linotype" pitchFamily="18" charset="0"/>
                        </a:rPr>
                        <a:t>, muscle </a:t>
                      </a:r>
                      <a:r>
                        <a:rPr lang="en" sz="1600" dirty="0" err="1">
                          <a:latin typeface="Palatino Linotype" pitchFamily="18" charset="0"/>
                        </a:rPr>
                        <a:t>incoordination </a:t>
                      </a:r>
                      <a:r>
                        <a:rPr lang="en" sz="1600" dirty="0">
                          <a:latin typeface="Palatino Linotype" pitchFamily="18" charset="0"/>
                        </a:rPr>
                        <a:t>, impaired handwriting,</a:t>
                      </a:r>
                      <a:r>
                        <a:rPr lang="en" sz="1600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en" sz="1600" baseline="0" dirty="0" err="1">
                          <a:latin typeface="Palatino Linotype" pitchFamily="18" charset="0"/>
                        </a:rPr>
                        <a:t>asterixis</a:t>
                      </a:r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sz="1600" b="1" dirty="0">
                          <a:latin typeface="Palatino Linotype" pitchFamily="18" charset="0"/>
                        </a:rPr>
                        <a:t>2-moderate disorder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Slow reactions, </a:t>
                      </a:r>
                      <a:r>
                        <a:rPr lang="en" sz="1600" baseline="0" dirty="0">
                          <a:latin typeface="Palatino Linotype" pitchFamily="18" charset="0"/>
                        </a:rPr>
                        <a:t>lethargy</a:t>
                      </a:r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Loss of </a:t>
                      </a:r>
                      <a:r>
                        <a:rPr lang="en" sz="1600" baseline="0" dirty="0">
                          <a:latin typeface="Palatino Linotype" pitchFamily="18" charset="0"/>
                        </a:rPr>
                        <a:t>time awareness, calculation disorder, amnesia</a:t>
                      </a:r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Decreased inhibition, personality change, anxiety, </a:t>
                      </a:r>
                      <a:r>
                        <a:rPr lang="en" sz="1600" baseline="0" dirty="0">
                          <a:latin typeface="Palatino Linotype" pitchFamily="18" charset="0"/>
                        </a:rPr>
                        <a:t>apathy</a:t>
                      </a:r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Slurred speech, </a:t>
                      </a:r>
                      <a:r>
                        <a:rPr lang="en" sz="1600" dirty="0" err="1">
                          <a:latin typeface="Palatino Linotype" pitchFamily="18" charset="0"/>
                        </a:rPr>
                        <a:t>hypoactive </a:t>
                      </a:r>
                      <a:r>
                        <a:rPr lang="en" sz="1600" dirty="0">
                          <a:latin typeface="Palatino Linotype" pitchFamily="18" charset="0"/>
                        </a:rPr>
                        <a:t>reflexes, </a:t>
                      </a:r>
                      <a:r>
                        <a:rPr lang="en" sz="1600" dirty="0" err="1">
                          <a:latin typeface="Palatino Linotype" pitchFamily="18" charset="0"/>
                        </a:rPr>
                        <a:t>ataxia</a:t>
                      </a:r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sz="1600" b="1" dirty="0">
                          <a:latin typeface="Palatino Linotype" pitchFamily="18" charset="0"/>
                        </a:rPr>
                        <a:t>3-severe disorder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 err="1">
                          <a:latin typeface="Palatino Linotype" pitchFamily="18" charset="0"/>
                        </a:rPr>
                        <a:t>Disorientation </a:t>
                      </a:r>
                      <a:r>
                        <a:rPr lang="en" sz="1600" dirty="0">
                          <a:latin typeface="Palatino Linotype" pitchFamily="18" charset="0"/>
                        </a:rPr>
                        <a:t>, </a:t>
                      </a:r>
                      <a:r>
                        <a:rPr lang="en" sz="1600" dirty="0" err="1">
                          <a:latin typeface="Palatino Linotype" pitchFamily="18" charset="0"/>
                        </a:rPr>
                        <a:t>somnolence </a:t>
                      </a:r>
                      <a:r>
                        <a:rPr lang="en" sz="1600" dirty="0">
                          <a:latin typeface="Palatino Linotype" pitchFamily="18" charset="0"/>
                        </a:rPr>
                        <a:t>, confusion, </a:t>
                      </a:r>
                      <a:r>
                        <a:rPr lang="en" sz="1600" dirty="0" err="1">
                          <a:latin typeface="Palatino Linotype" pitchFamily="18" charset="0"/>
                        </a:rPr>
                        <a:t>semi-stupor</a:t>
                      </a:r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Loss of knowledge of place, inability to 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Bizarre behavior, paranoia or rage, </a:t>
                      </a:r>
                      <a:r>
                        <a:rPr lang="en" sz="1600" baseline="0" dirty="0">
                          <a:latin typeface="Palatino Linotype" pitchFamily="18" charset="0"/>
                        </a:rPr>
                        <a:t>anger</a:t>
                      </a:r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Hyperactive reflexes, </a:t>
                      </a:r>
                      <a:r>
                        <a:rPr lang="en" sz="1600" dirty="0" err="1">
                          <a:latin typeface="Palatino Linotype" pitchFamily="18" charset="0"/>
                        </a:rPr>
                        <a:t>nystagmus </a:t>
                      </a:r>
                      <a:r>
                        <a:rPr lang="en" sz="1600" dirty="0">
                          <a:latin typeface="Palatino Linotype" pitchFamily="18" charset="0"/>
                        </a:rPr>
                        <a:t>, </a:t>
                      </a:r>
                      <a:r>
                        <a:rPr lang="en" sz="1600" dirty="0" err="1">
                          <a:latin typeface="Palatino Linotype" pitchFamily="18" charset="0"/>
                        </a:rPr>
                        <a:t>rigidity</a:t>
                      </a:r>
                      <a:endParaRPr lang="sr-Cyrl-RS" sz="16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sz="1600" b="1" dirty="0">
                          <a:latin typeface="Palatino Linotype" pitchFamily="18" charset="0"/>
                        </a:rPr>
                        <a:t>4</a:t>
                      </a:r>
                      <a:r>
                        <a:rPr lang="sr-Latn-RS" sz="1600" b="1" dirty="0">
                          <a:latin typeface="Palatino Linotype" pitchFamily="18" charset="0"/>
                        </a:rPr>
                        <a:t>- end stage</a:t>
                      </a:r>
                      <a:endParaRPr lang="en" sz="1600" b="1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 err="1">
                          <a:latin typeface="Palatino Linotype" pitchFamily="18" charset="0"/>
                        </a:rPr>
                        <a:t>Stupor </a:t>
                      </a:r>
                      <a:r>
                        <a:rPr lang="en" sz="1600" dirty="0">
                          <a:latin typeface="Palatino Linotype" pitchFamily="18" charset="0"/>
                        </a:rPr>
                        <a:t>, unconscious 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Loss of self-awareness, without manifestation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Without manifestation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</a:rPr>
                        <a:t>Dilated pupils, coma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18310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7952"/>
            <a:ext cx="8458200" cy="465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1. Therapy based on the ammonium hypothesis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" y="682094"/>
            <a:ext cx="8534400" cy="4204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 gastrointestinal tract is the primary source of ammonia that enters the bloodstream via the portal vein.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Ammonia is produced by enterocytes from glutamine, and is also created by bacterial catabolism in the colon</a:t>
            </a:r>
            <a:endParaRPr lang="sr-Latn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A healthy liver removes almost all portal venous ammonia by converting it to glutamine and preventing it from entering the systemic circulation.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Therapy is directed towards reducing or inhibiting intestinal ammonia production or towards enhancing ammonia elimination.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Correction </a:t>
            </a:r>
            <a:r>
              <a:rPr lang="en" dirty="0" err="1">
                <a:latin typeface="Palatino Linotype" pitchFamily="18" charset="0"/>
              </a:rPr>
              <a:t>of hypokalemia </a:t>
            </a:r>
            <a:r>
              <a:rPr lang="en" dirty="0">
                <a:latin typeface="Palatino Linotype" pitchFamily="18" charset="0"/>
              </a:rPr>
              <a:t>is </a:t>
            </a:r>
            <a:r>
              <a:rPr lang="en" dirty="0" err="1">
                <a:latin typeface="Palatino Linotype" pitchFamily="18" charset="0"/>
              </a:rPr>
              <a:t>necessary </a:t>
            </a:r>
            <a:r>
              <a:rPr lang="en" dirty="0">
                <a:latin typeface="Palatino Linotype" pitchFamily="18" charset="0"/>
              </a:rPr>
              <a:t>, as </a:t>
            </a:r>
            <a:r>
              <a:rPr lang="en" dirty="0" err="1">
                <a:latin typeface="Palatino Linotype" pitchFamily="18" charset="0"/>
              </a:rPr>
              <a:t>hypokalemia </a:t>
            </a:r>
            <a:r>
              <a:rPr lang="en" dirty="0">
                <a:latin typeface="Palatino Linotype" pitchFamily="18" charset="0"/>
              </a:rPr>
              <a:t>increases renal ammonia production.</a:t>
            </a:r>
          </a:p>
        </p:txBody>
      </p:sp>
    </p:spTree>
    <p:extLst>
      <p:ext uri="{BB962C8B-B14F-4D97-AF65-F5344CB8AC3E}">
        <p14:creationId xmlns:p14="http://schemas.microsoft.com/office/powerpoint/2010/main" val="27325532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30393"/>
            <a:ext cx="8458200" cy="586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A. Reduction of </a:t>
            </a:r>
            <a:r>
              <a:rPr lang="en" b="1" dirty="0" err="1">
                <a:latin typeface="Palatino Linotype" pitchFamily="18" charset="0"/>
              </a:rPr>
              <a:t>ammoniagenic </a:t>
            </a:r>
            <a:r>
              <a:rPr lang="en" b="1" dirty="0">
                <a:latin typeface="Palatino Linotype" pitchFamily="18" charset="0"/>
              </a:rPr>
              <a:t>substrates</a:t>
            </a:r>
          </a:p>
          <a:p>
            <a:pPr>
              <a:lnSpc>
                <a:spcPct val="150000"/>
              </a:lnSpc>
            </a:pPr>
            <a:r>
              <a:rPr lang="en" dirty="0">
                <a:latin typeface="Palatino Linotype" pitchFamily="18" charset="0"/>
              </a:rPr>
              <a:t>Removing ammonia sources from the GIT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In patients with upper GI bleeding - </a:t>
            </a:r>
            <a:r>
              <a:rPr lang="en" dirty="0" err="1">
                <a:latin typeface="Palatino Linotype" pitchFamily="18" charset="0"/>
              </a:rPr>
              <a:t>nasogastric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lavage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Enemas - acidify </a:t>
            </a:r>
            <a:r>
              <a:rPr lang="en" dirty="0">
                <a:latin typeface="Palatino Linotype" pitchFamily="18" charset="0"/>
              </a:rPr>
              <a:t>the colon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Reducing protein in the diet - 40-70 grams per day is allowed</a:t>
            </a:r>
          </a:p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B. Suppression of intestinal ammonia production and absorption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" dirty="0">
                <a:latin typeface="Palatino Linotype" pitchFamily="18" charset="0"/>
              </a:rPr>
              <a:t>Antibiotics, synthetic disaccharides ( lactulose )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b="1" dirty="0" err="1">
                <a:latin typeface="Palatino Linotype" pitchFamily="18" charset="0"/>
              </a:rPr>
              <a:t>Oral </a:t>
            </a:r>
            <a:r>
              <a:rPr lang="en" b="1" dirty="0">
                <a:latin typeface="Palatino Linotype" pitchFamily="18" charset="0"/>
              </a:rPr>
              <a:t>antibiotics </a:t>
            </a:r>
            <a:r>
              <a:rPr lang="en" dirty="0">
                <a:latin typeface="Palatino Linotype" pitchFamily="18" charset="0"/>
              </a:rPr>
              <a:t>- </a:t>
            </a:r>
            <a:r>
              <a:rPr lang="en" dirty="0" err="1">
                <a:latin typeface="Palatino Linotype" pitchFamily="18" charset="0"/>
              </a:rPr>
              <a:t>aminoglycosides </a:t>
            </a:r>
            <a:r>
              <a:rPr lang="en" dirty="0">
                <a:latin typeface="Palatino Linotype" pitchFamily="18" charset="0"/>
              </a:rPr>
              <a:t>( </a:t>
            </a:r>
            <a:r>
              <a:rPr lang="en" dirty="0" err="1">
                <a:latin typeface="Palatino Linotype" pitchFamily="18" charset="0"/>
              </a:rPr>
              <a:t>neomycin </a:t>
            </a:r>
            <a:r>
              <a:rPr lang="en" dirty="0">
                <a:latin typeface="Palatino Linotype" pitchFamily="18" charset="0"/>
              </a:rPr>
              <a:t>or </a:t>
            </a:r>
            <a:r>
              <a:rPr lang="en" dirty="0" err="1">
                <a:latin typeface="Palatino Linotype" pitchFamily="18" charset="0"/>
              </a:rPr>
              <a:t>paromomycin </a:t>
            </a:r>
            <a:r>
              <a:rPr lang="en" dirty="0">
                <a:latin typeface="Palatino Linotype" pitchFamily="18" charset="0"/>
              </a:rPr>
              <a:t>), alternatives: </a:t>
            </a:r>
            <a:r>
              <a:rPr lang="en" dirty="0" err="1">
                <a:latin typeface="Palatino Linotype" pitchFamily="18" charset="0"/>
              </a:rPr>
              <a:t>metronidazole </a:t>
            </a:r>
            <a:r>
              <a:rPr lang="en" dirty="0">
                <a:latin typeface="Palatino Linotype" pitchFamily="18" charset="0"/>
              </a:rPr>
              <a:t>, </a:t>
            </a:r>
            <a:r>
              <a:rPr lang="en" dirty="0" err="1">
                <a:latin typeface="Palatino Linotype" pitchFamily="18" charset="0"/>
              </a:rPr>
              <a:t>vancomycin </a:t>
            </a:r>
            <a:r>
              <a:rPr lang="en" dirty="0">
                <a:latin typeface="Palatino Linotype" pitchFamily="18" charset="0"/>
              </a:rPr>
              <a:t>, </a:t>
            </a:r>
            <a:r>
              <a:rPr lang="en" dirty="0" err="1">
                <a:latin typeface="Palatino Linotype" pitchFamily="18" charset="0"/>
              </a:rPr>
              <a:t>rifaximin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" dirty="0" err="1">
                <a:latin typeface="Palatino Linotype" pitchFamily="18" charset="0"/>
              </a:rPr>
              <a:t>Ototoxicity </a:t>
            </a:r>
            <a:r>
              <a:rPr lang="en" dirty="0">
                <a:latin typeface="Palatino Linotype" pitchFamily="18" charset="0"/>
              </a:rPr>
              <a:t>and </a:t>
            </a:r>
            <a:r>
              <a:rPr lang="en" dirty="0" err="1">
                <a:latin typeface="Palatino Linotype" pitchFamily="18" charset="0"/>
              </a:rPr>
              <a:t>nephrotoxicity </a:t>
            </a:r>
            <a:r>
              <a:rPr lang="en" dirty="0">
                <a:latin typeface="Palatino Linotype" pitchFamily="18" charset="0"/>
              </a:rPr>
              <a:t>are limiting factors for prolonged use </a:t>
            </a:r>
            <a:r>
              <a:rPr lang="en" dirty="0" err="1">
                <a:latin typeface="Palatino Linotype" pitchFamily="18" charset="0"/>
              </a:rPr>
              <a:t>of neomycin.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" dirty="0" err="1">
                <a:latin typeface="Palatino Linotype" pitchFamily="18" charset="0"/>
              </a:rPr>
              <a:t>Neomycin </a:t>
            </a:r>
            <a:r>
              <a:rPr lang="en" dirty="0">
                <a:latin typeface="Palatino Linotype" pitchFamily="18" charset="0"/>
              </a:rPr>
              <a:t>reserved for patients who are intolerant or resistant to </a:t>
            </a:r>
            <a:r>
              <a:rPr lang="en" dirty="0" err="1">
                <a:latin typeface="Palatino Linotype" pitchFamily="18" charset="0"/>
              </a:rPr>
              <a:t>disaccharides</a:t>
            </a:r>
            <a:endParaRPr lang="sr-Cyrl-RS" dirty="0">
              <a:latin typeface="Palatino Linotype" pitchFamily="18" charset="0"/>
            </a:endParaRP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9874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143093"/>
            <a:ext cx="8153400" cy="7155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b="1" dirty="0">
                <a:latin typeface="Palatino Linotype" pitchFamily="18" charset="0"/>
              </a:rPr>
              <a:t>Synthetic </a:t>
            </a:r>
            <a:r>
              <a:rPr lang="en" b="1" dirty="0" err="1">
                <a:latin typeface="Palatino Linotype" pitchFamily="18" charset="0"/>
              </a:rPr>
              <a:t>disaccharides</a:t>
            </a:r>
            <a:r>
              <a:rPr lang="en" b="1" dirty="0">
                <a:latin typeface="Palatino Linotype" pitchFamily="18" charset="0"/>
              </a:rPr>
              <a:t> </a:t>
            </a:r>
            <a:r>
              <a:rPr lang="en" dirty="0">
                <a:latin typeface="Palatino Linotype" pitchFamily="18" charset="0"/>
              </a:rPr>
              <a:t>( </a:t>
            </a:r>
            <a:r>
              <a:rPr lang="en" dirty="0" err="1">
                <a:latin typeface="Palatino Linotype" pitchFamily="18" charset="0"/>
              </a:rPr>
              <a:t>lactulose </a:t>
            </a:r>
            <a:r>
              <a:rPr lang="en" dirty="0">
                <a:latin typeface="Palatino Linotype" pitchFamily="18" charset="0"/>
              </a:rPr>
              <a:t>, </a:t>
            </a:r>
            <a:r>
              <a:rPr lang="en" dirty="0" err="1">
                <a:latin typeface="Palatino Linotype" pitchFamily="18" charset="0"/>
              </a:rPr>
              <a:t>lactotol </a:t>
            </a:r>
            <a:r>
              <a:rPr lang="en" dirty="0">
                <a:latin typeface="Palatino Linotype" pitchFamily="18" charset="0"/>
              </a:rPr>
              <a:t>...) </a:t>
            </a:r>
            <a:r>
              <a:rPr lang="en" b="1" dirty="0">
                <a:latin typeface="Palatino Linotype" pitchFamily="18" charset="0"/>
              </a:rPr>
              <a:t>therapy of choice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" dirty="0">
                <a:latin typeface="Palatino Linotype" pitchFamily="18" charset="0"/>
              </a:rPr>
              <a:t>Due to the absence of a specific </a:t>
            </a:r>
            <a:r>
              <a:rPr lang="en" dirty="0" err="1">
                <a:latin typeface="Palatino Linotype" pitchFamily="18" charset="0"/>
              </a:rPr>
              <a:t>disaccharidase </a:t>
            </a:r>
            <a:r>
              <a:rPr lang="en" dirty="0">
                <a:latin typeface="Palatino Linotype" pitchFamily="18" charset="0"/>
              </a:rPr>
              <a:t>on </a:t>
            </a:r>
            <a:r>
              <a:rPr lang="en" dirty="0" err="1">
                <a:latin typeface="Palatino Linotype" pitchFamily="18" charset="0"/>
              </a:rPr>
              <a:t>the microvilli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membrane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enterocytes </a:t>
            </a:r>
            <a:r>
              <a:rPr lang="en" dirty="0">
                <a:latin typeface="Palatino Linotype" pitchFamily="18" charset="0"/>
              </a:rPr>
              <a:t>in the human small intestine, allowing </a:t>
            </a:r>
            <a:r>
              <a:rPr lang="en" dirty="0" err="1">
                <a:latin typeface="Palatino Linotype" pitchFamily="18" charset="0"/>
              </a:rPr>
              <a:t>lactulose to enter </a:t>
            </a:r>
            <a:r>
              <a:rPr lang="en" dirty="0">
                <a:latin typeface="Palatino Linotype" pitchFamily="18" charset="0"/>
              </a:rPr>
              <a:t>the colon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" dirty="0">
                <a:latin typeface="Palatino Linotype" pitchFamily="18" charset="0"/>
              </a:rPr>
              <a:t>In the colon, </a:t>
            </a:r>
            <a:r>
              <a:rPr lang="en" dirty="0" err="1">
                <a:latin typeface="Palatino Linotype" pitchFamily="18" charset="0"/>
              </a:rPr>
              <a:t>bacterial </a:t>
            </a:r>
            <a:r>
              <a:rPr lang="en" dirty="0">
                <a:latin typeface="Palatino Linotype" pitchFamily="18" charset="0"/>
              </a:rPr>
              <a:t>flora </a:t>
            </a:r>
            <a:r>
              <a:rPr lang="en" dirty="0" err="1">
                <a:latin typeface="Palatino Linotype" pitchFamily="18" charset="0"/>
              </a:rPr>
              <a:t>catabolizes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disaccharides </a:t>
            </a:r>
            <a:r>
              <a:rPr lang="en" dirty="0">
                <a:latin typeface="Palatino Linotype" pitchFamily="18" charset="0"/>
              </a:rPr>
              <a:t>into </a:t>
            </a:r>
            <a:r>
              <a:rPr lang="en" dirty="0" err="1">
                <a:latin typeface="Palatino Linotype" pitchFamily="18" charset="0"/>
              </a:rPr>
              <a:t>short-chain </a:t>
            </a:r>
            <a:r>
              <a:rPr lang="en" dirty="0">
                <a:latin typeface="Palatino Linotype" pitchFamily="18" charset="0"/>
              </a:rPr>
              <a:t>fatty acids (lactic acid) which </a:t>
            </a:r>
            <a:r>
              <a:rPr lang="en" dirty="0" err="1">
                <a:latin typeface="Palatino Linotype" pitchFamily="18" charset="0"/>
              </a:rPr>
              <a:t>acidify </a:t>
            </a:r>
            <a:r>
              <a:rPr lang="en" dirty="0">
                <a:latin typeface="Palatino Linotype" pitchFamily="18" charset="0"/>
              </a:rPr>
              <a:t>the colon to a pH of around 5.0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" dirty="0" err="1">
                <a:latin typeface="Palatino Linotype" pitchFamily="18" charset="0"/>
              </a:rPr>
              <a:t>Acidification </a:t>
            </a:r>
            <a:r>
              <a:rPr lang="en" dirty="0">
                <a:latin typeface="Palatino Linotype" pitchFamily="18" charset="0"/>
              </a:rPr>
              <a:t>of intestinal contents favors the formation of </a:t>
            </a:r>
            <a:r>
              <a:rPr lang="en" dirty="0" err="1">
                <a:latin typeface="Palatino Linotype" pitchFamily="18" charset="0"/>
              </a:rPr>
              <a:t>nonabsorbable </a:t>
            </a:r>
            <a:r>
              <a:rPr lang="en" dirty="0">
                <a:latin typeface="Palatino Linotype" pitchFamily="18" charset="0"/>
              </a:rPr>
              <a:t>ionized ammonia ( NH4+ ) from NH3 , thereby trapping NH3 in the colon and lowering plasma ammonia concentration.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" dirty="0" err="1">
                <a:latin typeface="Palatino Linotype" pitchFamily="18" charset="0"/>
              </a:rPr>
              <a:t>Lactulose </a:t>
            </a:r>
            <a:r>
              <a:rPr lang="en" dirty="0">
                <a:latin typeface="Palatino Linotype" pitchFamily="18" charset="0"/>
              </a:rPr>
              <a:t>dose of 45 to 90 grams per day, two to three soft stools per day, with a pH of intestinal contents less than 6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b="1" dirty="0">
                <a:latin typeface="Palatino Linotype" pitchFamily="18" charset="0"/>
              </a:rPr>
              <a:t>Change in colon flora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" dirty="0">
                <a:latin typeface="Palatino Linotype" pitchFamily="18" charset="0"/>
              </a:rPr>
              <a:t>With the increase in </a:t>
            </a:r>
            <a:r>
              <a:rPr lang="en" dirty="0" err="1">
                <a:latin typeface="Palatino Linotype" pitchFamily="18" charset="0"/>
              </a:rPr>
              <a:t>saccharolytic </a:t>
            </a:r>
            <a:r>
              <a:rPr lang="en" dirty="0">
                <a:latin typeface="Palatino Linotype" pitchFamily="18" charset="0"/>
              </a:rPr>
              <a:t>bacteria, </a:t>
            </a:r>
            <a:r>
              <a:rPr lang="en" dirty="0" err="1">
                <a:latin typeface="Palatino Linotype" pitchFamily="18" charset="0"/>
              </a:rPr>
              <a:t>oral </a:t>
            </a:r>
            <a:r>
              <a:rPr lang="en" dirty="0">
                <a:latin typeface="Palatino Linotype" pitchFamily="18" charset="0"/>
              </a:rPr>
              <a:t>administration of other lactic acid-producing bacteria inhibits </a:t>
            </a:r>
            <a:r>
              <a:rPr lang="en" dirty="0" err="1">
                <a:latin typeface="Palatino Linotype" pitchFamily="18" charset="0"/>
              </a:rPr>
              <a:t>the replication </a:t>
            </a:r>
            <a:r>
              <a:rPr lang="en" dirty="0">
                <a:latin typeface="Palatino Linotype" pitchFamily="18" charset="0"/>
              </a:rPr>
              <a:t>of other intestinal bacteria.</a:t>
            </a:r>
          </a:p>
          <a:p>
            <a:pPr>
              <a:lnSpc>
                <a:spcPct val="150000"/>
              </a:lnSpc>
            </a:pP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913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5400"/>
            <a:ext cx="8229600" cy="563562"/>
          </a:xfrm>
        </p:spPr>
        <p:txBody>
          <a:bodyPr>
            <a:normAutofit/>
          </a:bodyPr>
          <a:lstStyle/>
          <a:p>
            <a:r>
              <a:rPr lang="en" sz="2800" b="1" dirty="0">
                <a:latin typeface="Palatino Linotype" pitchFamily="18" charset="0"/>
                <a:cs typeface="Arial" pitchFamily="34" charset="0"/>
              </a:rPr>
              <a:t>ABDOMINAL PAIN</a:t>
            </a:r>
            <a:endParaRPr lang="en-US" sz="2800" b="1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0"/>
            <a:ext cx="9144000" cy="64008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" sz="1800" b="1" dirty="0">
                <a:latin typeface="Palatino Linotype" pitchFamily="18" charset="0"/>
                <a:cs typeface="Arial" pitchFamily="34" charset="0"/>
              </a:rPr>
              <a:t>By origin, abdominal pain can be: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1800" u="sng" dirty="0" err="1">
                <a:latin typeface="Palatino Linotype" pitchFamily="18" charset="0"/>
                <a:cs typeface="Arial" pitchFamily="34" charset="0"/>
              </a:rPr>
              <a:t>visceral</a:t>
            </a:r>
            <a:endParaRPr lang="sr-Cyrl-CS" sz="1800" u="sng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1800" u="sng" dirty="0" err="1">
                <a:latin typeface="Palatino Linotype" pitchFamily="18" charset="0"/>
                <a:cs typeface="Arial" pitchFamily="34" charset="0"/>
              </a:rPr>
              <a:t>parietal</a:t>
            </a:r>
            <a:endParaRPr lang="sr-Cyrl-CS" sz="1800" u="sng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1800" u="sng" dirty="0">
                <a:latin typeface="Palatino Linotype" pitchFamily="18" charset="0"/>
                <a:cs typeface="Arial" pitchFamily="34" charset="0"/>
              </a:rPr>
              <a:t>transferred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musculoskeletal pain </a:t>
            </a:r>
            <a:endParaRPr lang="sr-Cyrl-CS" sz="1800" dirty="0">
              <a:latin typeface="Palatino Linotype" pitchFamily="18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" sz="1800" b="1" dirty="0">
                <a:latin typeface="Palatino Linotype" pitchFamily="18" charset="0"/>
                <a:cs typeface="Arial" pitchFamily="34" charset="0"/>
              </a:rPr>
              <a:t>1. </a:t>
            </a:r>
            <a:r>
              <a:rPr lang="en" sz="1800" b="1" dirty="0" err="1">
                <a:latin typeface="Palatino Linotype" pitchFamily="18" charset="0"/>
                <a:cs typeface="Arial" pitchFamily="34" charset="0"/>
              </a:rPr>
              <a:t>Visceral </a:t>
            </a:r>
            <a:r>
              <a:rPr lang="en" sz="1800" b="1" dirty="0">
                <a:latin typeface="Palatino Linotype" pitchFamily="18" charset="0"/>
                <a:cs typeface="Arial" pitchFamily="34" charset="0"/>
              </a:rPr>
              <a:t>( </a:t>
            </a:r>
            <a:r>
              <a:rPr lang="en" sz="1800" b="1" dirty="0" err="1">
                <a:latin typeface="Palatino Linotype" pitchFamily="18" charset="0"/>
                <a:cs typeface="Arial" pitchFamily="34" charset="0"/>
              </a:rPr>
              <a:t>splanchnic </a:t>
            </a:r>
            <a:r>
              <a:rPr lang="en" sz="1800" b="1" dirty="0">
                <a:latin typeface="Palatino Linotype" pitchFamily="18" charset="0"/>
                <a:cs typeface="Arial" pitchFamily="34" charset="0"/>
              </a:rPr>
              <a:t>) pain: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Dull and unclear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localization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, often accompanied by nausea, vomiting, sweating, in the form of: cramps, burning, tearing, pressure</a:t>
            </a:r>
          </a:p>
          <a:p>
            <a:pPr marL="285750" indent="-285750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Patients with this type of pain, when it comes to colic, are restless in bed, writhing and twisting.</a:t>
            </a:r>
          </a:p>
          <a:p>
            <a:pPr marL="285750" indent="-285750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Occurs in: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ulcerative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disease,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biliary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colic,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inflammatory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diseases of the small intestine, functional colon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spasms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The location of the pain is in dermatomes that have same inervetion as damaged organ.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It is mediated by the autonomic nervous system (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sympathetic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and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parasympathetic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)</a:t>
            </a:r>
          </a:p>
          <a:p>
            <a:pPr>
              <a:lnSpc>
                <a:spcPct val="150000"/>
              </a:lnSpc>
            </a:pPr>
            <a:endParaRPr lang="sr-Cyrl-CS" sz="18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323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55793"/>
            <a:ext cx="8229600" cy="2958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C. Stimulation of ammonia metabolism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Ammonia is removed by the formation of </a:t>
            </a:r>
            <a:r>
              <a:rPr lang="en" dirty="0" err="1">
                <a:latin typeface="Palatino Linotype" pitchFamily="18" charset="0"/>
              </a:rPr>
              <a:t>urea </a:t>
            </a:r>
            <a:r>
              <a:rPr lang="en" dirty="0">
                <a:latin typeface="Palatino Linotype" pitchFamily="18" charset="0"/>
              </a:rPr>
              <a:t>in </a:t>
            </a:r>
            <a:r>
              <a:rPr lang="en" dirty="0" err="1">
                <a:latin typeface="Palatino Linotype" pitchFamily="18" charset="0"/>
              </a:rPr>
              <a:t>the periportal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hepatocytes </a:t>
            </a:r>
            <a:r>
              <a:rPr lang="en" dirty="0">
                <a:latin typeface="Palatino Linotype" pitchFamily="18" charset="0"/>
              </a:rPr>
              <a:t>and/or synthesis of glutamine from </a:t>
            </a:r>
            <a:r>
              <a:rPr lang="en" dirty="0" err="1">
                <a:latin typeface="Palatino Linotype" pitchFamily="18" charset="0"/>
              </a:rPr>
              <a:t>glutamate </a:t>
            </a:r>
            <a:r>
              <a:rPr lang="en" dirty="0">
                <a:latin typeface="Palatino Linotype" pitchFamily="18" charset="0"/>
              </a:rPr>
              <a:t>in </a:t>
            </a:r>
            <a:r>
              <a:rPr lang="en" dirty="0" err="1">
                <a:latin typeface="Palatino Linotype" pitchFamily="18" charset="0"/>
              </a:rPr>
              <a:t>perivenous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hepatocytes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In liver cirrhosis</a:t>
            </a:r>
            <a:r>
              <a:rPr lang="sr-Latn-RS" dirty="0">
                <a:latin typeface="Palatino Linotype" pitchFamily="18" charset="0"/>
              </a:rPr>
              <a:t> </a:t>
            </a:r>
            <a:r>
              <a:rPr lang="en" dirty="0">
                <a:latin typeface="Palatino Linotype" pitchFamily="18" charset="0"/>
              </a:rPr>
              <a:t>key enzymes for urea and glutamine synthesis are impaired</a:t>
            </a:r>
            <a:endParaRPr lang="sr-Latn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b="1" dirty="0">
                <a:latin typeface="Palatino Linotype" pitchFamily="18" charset="0"/>
              </a:rPr>
              <a:t>Ornithine</a:t>
            </a:r>
            <a:r>
              <a:rPr lang="sr-Latn-RS" b="1" dirty="0">
                <a:latin typeface="Palatino Linotype" pitchFamily="18" charset="0"/>
              </a:rPr>
              <a:t> </a:t>
            </a:r>
            <a:r>
              <a:rPr lang="en" b="1" dirty="0">
                <a:latin typeface="Palatino Linotype" pitchFamily="18" charset="0"/>
              </a:rPr>
              <a:t>aspartate </a:t>
            </a:r>
            <a:r>
              <a:rPr lang="sr-Latn-RS" dirty="0">
                <a:latin typeface="Palatino Linotype" pitchFamily="18" charset="0"/>
              </a:rPr>
              <a:t>is used </a:t>
            </a:r>
            <a:r>
              <a:rPr lang="en" dirty="0">
                <a:latin typeface="Palatino Linotype" pitchFamily="18" charset="0"/>
              </a:rPr>
              <a:t>to lower plasma ammonia concentrations by enhancing ammonia metabolism into glutamine or hippurate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51188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7848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b="1" dirty="0">
                <a:latin typeface="Palatino Linotype" pitchFamily="18" charset="0"/>
              </a:rPr>
              <a:t>ACUTE LIVER FAILURE THERAPY</a:t>
            </a:r>
          </a:p>
          <a:p>
            <a:endParaRPr lang="sr-Cyrl-RS" dirty="0">
              <a:latin typeface="Palatino Linotype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" dirty="0">
                <a:latin typeface="Palatino Linotype" pitchFamily="18" charset="0"/>
              </a:rPr>
              <a:t>Forecast estimate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" dirty="0">
                <a:latin typeface="Palatino Linotype" pitchFamily="18" charset="0"/>
              </a:rPr>
              <a:t>Standard treatment protocol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" dirty="0">
                <a:latin typeface="Palatino Linotype" pitchFamily="18" charset="0"/>
              </a:rPr>
              <a:t>Monitoring and treating possible complications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" dirty="0">
                <a:latin typeface="Palatino Linotype" pitchFamily="18" charset="0"/>
              </a:rPr>
              <a:t>Emergency liver transplant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" dirty="0">
                <a:latin typeface="Palatino Linotype" pitchFamily="18" charset="0"/>
              </a:rPr>
              <a:t>Bridging the time until transplantation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3031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993230"/>
              </p:ext>
            </p:extLst>
          </p:nvPr>
        </p:nvGraphicFramePr>
        <p:xfrm>
          <a:off x="50800" y="25400"/>
          <a:ext cx="9144000" cy="6447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3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65200"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Intracranial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hypertension, </a:t>
                      </a:r>
                      <a:r>
                        <a:rPr lang="en" sz="1400" dirty="0" err="1">
                          <a:latin typeface="Palatino Linotype" pitchFamily="18" charset="0"/>
                        </a:rPr>
                        <a:t>neurohypoxemia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subclinical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convulsions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55-70%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Patient monitoring, </a:t>
                      </a:r>
                      <a:r>
                        <a:rPr lang="en" sz="1400" dirty="0" err="1">
                          <a:latin typeface="Palatino Linotype" pitchFamily="18" charset="0"/>
                        </a:rPr>
                        <a:t>mannitol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, barbiturates, </a:t>
                      </a:r>
                      <a:r>
                        <a:rPr lang="en" sz="1400" dirty="0" err="1">
                          <a:latin typeface="Palatino Linotype" pitchFamily="18" charset="0"/>
                        </a:rPr>
                        <a:t>inotropic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drugs,</a:t>
                      </a:r>
                      <a:r>
                        <a:rPr lang="en" sz="1400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en" sz="1400" baseline="0" dirty="0" err="1">
                          <a:latin typeface="Palatino Linotype" pitchFamily="18" charset="0"/>
                        </a:rPr>
                        <a:t>hyperoxygenation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Kidney </a:t>
                      </a:r>
                      <a:r>
                        <a:rPr lang="en" sz="1400" dirty="0" err="1">
                          <a:latin typeface="Palatino Linotype" pitchFamily="18" charset="0"/>
                        </a:rPr>
                        <a:t>failure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Paracetamol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-75%</a:t>
                      </a:r>
                    </a:p>
                    <a:p>
                      <a:r>
                        <a:rPr lang="en" sz="1400" dirty="0">
                          <a:latin typeface="Palatino Linotype" pitchFamily="18" charset="0"/>
                        </a:rPr>
                        <a:t>Other causes-30%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Continuous </a:t>
                      </a:r>
                      <a:r>
                        <a:rPr lang="en" sz="1400" dirty="0" err="1">
                          <a:latin typeface="Palatino Linotype" pitchFamily="18" charset="0"/>
                        </a:rPr>
                        <a:t>hemofiltration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Sepsis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Bacterial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-30-85%</a:t>
                      </a:r>
                    </a:p>
                    <a:p>
                      <a:r>
                        <a:rPr lang="en" sz="1400" dirty="0">
                          <a:latin typeface="Palatino Linotype" pitchFamily="18" charset="0"/>
                        </a:rPr>
                        <a:t>Fungal-30%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Systemic </a:t>
                      </a:r>
                      <a:r>
                        <a:rPr lang="en" sz="1400" dirty="0" err="1">
                          <a:latin typeface="Palatino Linotype" pitchFamily="18" charset="0"/>
                        </a:rPr>
                        <a:t>antimicrobial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therapy, </a:t>
                      </a:r>
                      <a:r>
                        <a:rPr lang="en" sz="1400" baseline="0" dirty="0">
                          <a:latin typeface="Palatino Linotype" pitchFamily="18" charset="0"/>
                        </a:rPr>
                        <a:t>empirical systemic </a:t>
                      </a:r>
                      <a:r>
                        <a:rPr lang="en" sz="1400" baseline="0" dirty="0" err="1">
                          <a:latin typeface="Palatino Linotype" pitchFamily="18" charset="0"/>
                        </a:rPr>
                        <a:t>antifungal </a:t>
                      </a:r>
                      <a:r>
                        <a:rPr lang="en" sz="1400" baseline="0" dirty="0">
                          <a:latin typeface="Palatino Linotype" pitchFamily="18" charset="0"/>
                        </a:rPr>
                        <a:t>if leukocytes are higher than 20 x 10 </a:t>
                      </a:r>
                      <a:r>
                        <a:rPr lang="en" sz="1400" baseline="30000" dirty="0">
                          <a:latin typeface="Palatino Linotype" pitchFamily="18" charset="0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Hypotension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sz="1400" dirty="0">
                          <a:latin typeface="Palatino Linotype" pitchFamily="18" charset="0"/>
                        </a:rPr>
                        <a:t>often</a:t>
                      </a:r>
                      <a:endParaRPr lang="en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Hypoglycemia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Frequent, precedes</a:t>
                      </a:r>
                      <a:r>
                        <a:rPr lang="en" sz="1400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en" sz="1400" baseline="0" dirty="0" err="1">
                          <a:latin typeface="Palatino Linotype" pitchFamily="18" charset="0"/>
                        </a:rPr>
                        <a:t>encephalopathy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Checking glucose in case of mental status changes and hourly in patients on a ventilator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2675"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Respiratory </a:t>
                      </a:r>
                      <a:r>
                        <a:rPr lang="en" sz="1400" dirty="0" err="1">
                          <a:latin typeface="Palatino Linotype" pitchFamily="18" charset="0"/>
                        </a:rPr>
                        <a:t>failure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Frequent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Multifactorial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etiology, early ventilation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Coagulopathies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Always present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Treat only </a:t>
                      </a:r>
                      <a:r>
                        <a:rPr lang="en" sz="1400" baseline="0" dirty="0">
                          <a:latin typeface="Palatino Linotype" pitchFamily="18" charset="0"/>
                        </a:rPr>
                        <a:t>clinically </a:t>
                      </a:r>
                      <a:r>
                        <a:rPr lang="en" sz="1400" baseline="0" dirty="0" err="1">
                          <a:latin typeface="Palatino Linotype" pitchFamily="18" charset="0"/>
                        </a:rPr>
                        <a:t>manifest</a:t>
                      </a:r>
                      <a:r>
                        <a:rPr lang="en" sz="1400" baseline="0" dirty="0">
                          <a:latin typeface="Palatino Linotype" pitchFamily="18" charset="0"/>
                        </a:rPr>
                        <a:t> </a:t>
                      </a:r>
                      <a:r>
                        <a:rPr lang="en" sz="1400" baseline="0" dirty="0" err="1">
                          <a:latin typeface="Palatino Linotype" pitchFamily="18" charset="0"/>
                        </a:rPr>
                        <a:t>coagulopathy </a:t>
                      </a:r>
                      <a:r>
                        <a:rPr lang="en" sz="1400" baseline="0" dirty="0">
                          <a:latin typeface="Palatino Linotype" pitchFamily="18" charset="0"/>
                        </a:rPr>
                        <a:t>, monitor </a:t>
                      </a:r>
                      <a:r>
                        <a:rPr lang="en" sz="1400" baseline="0" dirty="0" err="1">
                          <a:latin typeface="Palatino Linotype" pitchFamily="18" charset="0"/>
                        </a:rPr>
                        <a:t>platelets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Pancreatitis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Paracetamol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-15%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Contraindication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for transplantation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0280"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Malnutrition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Increases with the duration of the disease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Parenteral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nutrition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2245"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Electrolyte abnormalities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frequent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Follow</a:t>
                      </a:r>
                      <a:r>
                        <a:rPr lang="en" sz="1400" baseline="0" dirty="0">
                          <a:latin typeface="Palatino Linotype" pitchFamily="18" charset="0"/>
                        </a:rPr>
                        <a:t> Na, K, P, </a:t>
                      </a:r>
                      <a:r>
                        <a:rPr lang="en" sz="1400" baseline="0" dirty="0" err="1">
                          <a:latin typeface="Palatino Linotype" pitchFamily="18" charset="0"/>
                        </a:rPr>
                        <a:t>Mg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742675"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Abnormalities of </a:t>
                      </a:r>
                      <a:r>
                        <a:rPr lang="en" sz="1400" dirty="0" err="1">
                          <a:latin typeface="Palatino Linotype" pitchFamily="18" charset="0"/>
                        </a:rPr>
                        <a:t>acid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-base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>
                          <a:latin typeface="Palatino Linotype" pitchFamily="18" charset="0"/>
                        </a:rPr>
                        <a:t>frequent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dirty="0" err="1">
                          <a:latin typeface="Palatino Linotype" pitchFamily="18" charset="0"/>
                        </a:rPr>
                        <a:t>Metabolic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is prevalent . </a:t>
                      </a:r>
                      <a:r>
                        <a:rPr lang="en" sz="1400" dirty="0" err="1">
                          <a:latin typeface="Palatino Linotype" pitchFamily="18" charset="0"/>
                        </a:rPr>
                        <a:t>alkalosis , except in paracetamol </a:t>
                      </a:r>
                      <a:r>
                        <a:rPr lang="en" sz="1400" dirty="0">
                          <a:latin typeface="Palatino Linotype" pitchFamily="18" charset="0"/>
                        </a:rPr>
                        <a:t>poisoning - </a:t>
                      </a:r>
                      <a:r>
                        <a:rPr lang="en" sz="1400" dirty="0" err="1">
                          <a:latin typeface="Palatino Linotype" pitchFamily="18" charset="0"/>
                        </a:rPr>
                        <a:t>acidosis</a:t>
                      </a:r>
                      <a:endParaRPr lang="sr-Cyrl-RS" sz="1400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2761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018795"/>
              </p:ext>
            </p:extLst>
          </p:nvPr>
        </p:nvGraphicFramePr>
        <p:xfrm>
          <a:off x="152400" y="1524000"/>
          <a:ext cx="8991600" cy="339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5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" dirty="0" err="1">
                          <a:latin typeface="Palatino Linotype" pitchFamily="18" charset="0"/>
                        </a:rPr>
                        <a:t>Paracetamol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Other causes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Arterial PH &lt; 7.30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dirty="0" err="1">
                          <a:latin typeface="Palatino Linotype" pitchFamily="18" charset="0"/>
                        </a:rPr>
                        <a:t>Prothrombin </a:t>
                      </a:r>
                      <a:r>
                        <a:rPr lang="en" dirty="0">
                          <a:latin typeface="Palatino Linotype" pitchFamily="18" charset="0"/>
                        </a:rPr>
                        <a:t>time &gt;100 s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 or </a:t>
                      </a:r>
                      <a:r>
                        <a:rPr lang="en" dirty="0">
                          <a:latin typeface="Palatino Linotype" pitchFamily="18" charset="0"/>
                        </a:rPr>
                        <a:t>INR&gt;6.7</a:t>
                      </a:r>
                      <a:endParaRPr lang="sr-Cyrl-RS" dirty="0">
                        <a:latin typeface="Palatino Linotype" pitchFamily="18" charset="0"/>
                      </a:endParaRPr>
                    </a:p>
                    <a:p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or all three of the following: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or any of the following: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 err="1">
                          <a:latin typeface="Palatino Linotype" pitchFamily="18" charset="0"/>
                        </a:rPr>
                        <a:t>Prothrombin </a:t>
                      </a:r>
                      <a:r>
                        <a:rPr lang="en" dirty="0">
                          <a:latin typeface="Palatino Linotype" pitchFamily="18" charset="0"/>
                        </a:rPr>
                        <a:t>time &gt;100 s</a:t>
                      </a:r>
                      <a:endParaRPr lang="sr-Cyrl-RS" dirty="0">
                        <a:latin typeface="Palatino Linotype" pitchFamily="18" charset="0"/>
                      </a:endParaRPr>
                    </a:p>
                    <a:p>
                      <a:r>
                        <a:rPr lang="en" dirty="0" err="1">
                          <a:latin typeface="Palatino Linotype" pitchFamily="18" charset="0"/>
                        </a:rPr>
                        <a:t>Creatinine </a:t>
                      </a:r>
                      <a:r>
                        <a:rPr lang="en" dirty="0">
                          <a:latin typeface="Palatino Linotype" pitchFamily="18" charset="0"/>
                        </a:rPr>
                        <a:t>&gt;300 μ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mol </a:t>
                      </a:r>
                      <a:r>
                        <a:rPr lang="en" dirty="0">
                          <a:latin typeface="Palatino Linotype" pitchFamily="18" charset="0"/>
                        </a:rPr>
                        <a:t>/ l</a:t>
                      </a:r>
                      <a:endParaRPr lang="sr-Cyrl-RS" dirty="0">
                        <a:latin typeface="Palatino Linotype" pitchFamily="18" charset="0"/>
                      </a:endParaRPr>
                    </a:p>
                    <a:p>
                      <a:r>
                        <a:rPr lang="en" dirty="0" err="1">
                          <a:latin typeface="Palatino Linotype" pitchFamily="18" charset="0"/>
                        </a:rPr>
                        <a:t>Encephalopathy </a:t>
                      </a:r>
                      <a:r>
                        <a:rPr lang="en" dirty="0">
                          <a:latin typeface="Palatino Linotype" pitchFamily="18" charset="0"/>
                        </a:rPr>
                        <a:t>stage 3 and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Adverse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etiology (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seronegative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hepatitis or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idiosyncratic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drug reaction)</a:t>
                      </a:r>
                    </a:p>
                    <a:p>
                      <a:r>
                        <a:rPr lang="en" baseline="0" dirty="0">
                          <a:latin typeface="Palatino Linotype" pitchFamily="18" charset="0"/>
                        </a:rPr>
                        <a:t>Jaundice &gt; 7 days before onset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of encephalopathy</a:t>
                      </a:r>
                      <a:endParaRPr lang="sr-Cyrl-RS" baseline="0" dirty="0">
                        <a:latin typeface="Palatino Linotype" pitchFamily="18" charset="0"/>
                      </a:endParaRPr>
                    </a:p>
                    <a:p>
                      <a:r>
                        <a:rPr lang="en" baseline="0" dirty="0">
                          <a:latin typeface="Palatino Linotype" pitchFamily="18" charset="0"/>
                        </a:rPr>
                        <a:t>Age &lt; 10 or &gt; 40 years</a:t>
                      </a:r>
                    </a:p>
                    <a:p>
                      <a:r>
                        <a:rPr lang="en" baseline="0" dirty="0" err="1">
                          <a:latin typeface="Palatino Linotype" pitchFamily="18" charset="0"/>
                        </a:rPr>
                        <a:t>Prothrombin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time &gt;50 s or INR &gt;4.0</a:t>
                      </a:r>
                      <a:endParaRPr lang="sr-Cyrl-RS" baseline="0" dirty="0">
                        <a:latin typeface="Palatino Linotype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baseline="0" dirty="0">
                          <a:latin typeface="Palatino Linotype" pitchFamily="18" charset="0"/>
                        </a:rPr>
                        <a:t>Serum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bilirubin </a:t>
                      </a:r>
                      <a:r>
                        <a:rPr lang="en" dirty="0">
                          <a:latin typeface="Palatino Linotype" pitchFamily="18" charset="0"/>
                        </a:rPr>
                        <a:t>&gt;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300 </a:t>
                      </a:r>
                      <a:r>
                        <a:rPr lang="en" dirty="0">
                          <a:latin typeface="Palatino Linotype" pitchFamily="18" charset="0"/>
                        </a:rPr>
                        <a:t>μmol / l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2194" y="304800"/>
            <a:ext cx="885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b="1" dirty="0">
                <a:latin typeface="Palatino Linotype" pitchFamily="18" charset="0"/>
              </a:rPr>
              <a:t>Criteria for liver transplantation in acute liver </a:t>
            </a:r>
            <a:r>
              <a:rPr lang="en" b="1" dirty="0" err="1">
                <a:latin typeface="Palatino Linotype" pitchFamily="18" charset="0"/>
              </a:rPr>
              <a:t>failure</a:t>
            </a:r>
          </a:p>
        </p:txBody>
      </p:sp>
    </p:spTree>
    <p:extLst>
      <p:ext uri="{BB962C8B-B14F-4D97-AF65-F5344CB8AC3E}">
        <p14:creationId xmlns:p14="http://schemas.microsoft.com/office/powerpoint/2010/main" val="22515688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eaLnBrk="1" hangingPunct="1"/>
            <a:r>
              <a:rPr lang="sr-Latn-RS" sz="3200" b="1" dirty="0">
                <a:latin typeface="Palatino Linotype" pitchFamily="18" charset="0"/>
                <a:cs typeface="Arial" pitchFamily="34" charset="0"/>
              </a:rPr>
              <a:t>Conclusions</a:t>
            </a:r>
            <a:endParaRPr lang="en" sz="3200" b="1" dirty="0">
              <a:latin typeface="Palatino Linotype" pitchFamily="18" charset="0"/>
              <a:cs typeface="Arial" pitchFamily="34" charset="0"/>
            </a:endParaRP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Survival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of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patients with acute liver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failure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and grade 3-4 HE is poor (10-40%)</a:t>
            </a:r>
          </a:p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Survival depends on age, time between onset of acute liver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failure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and development of HE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, prothrombin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time</a:t>
            </a:r>
          </a:p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The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most important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survival parameter is the cause that led to acute liver </a:t>
            </a:r>
            <a:endParaRPr lang="sr-Latn-CS" sz="1800" dirty="0">
              <a:latin typeface="Palatino Linotype" pitchFamily="18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With liver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transplantation,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the survival rate increases to 60-80%.</a:t>
            </a:r>
          </a:p>
        </p:txBody>
      </p:sp>
    </p:spTree>
    <p:extLst>
      <p:ext uri="{BB962C8B-B14F-4D97-AF65-F5344CB8AC3E}">
        <p14:creationId xmlns:p14="http://schemas.microsoft.com/office/powerpoint/2010/main" val="334919954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" b="1" dirty="0">
                <a:latin typeface="Palatino Linotype" pitchFamily="18" charset="0"/>
                <a:cs typeface="Arial" pitchFamily="34" charset="0"/>
              </a:rPr>
              <a:t>HEPATORENAL SYNDROME</a:t>
            </a:r>
            <a:endParaRPr lang="sr-Cyrl-RS" dirty="0">
              <a:latin typeface="Palatino Linotype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2700" y="76200"/>
            <a:ext cx="694944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23312E4D-93C9-CF20-1C8D-54F456DC11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04482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1" y="381000"/>
            <a:ext cx="868680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A unique feature of liver cirrhosis is that renal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dysfunction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occurs in the absence of significant morphological changes in the kidneys.</a:t>
            </a:r>
            <a:endParaRPr lang="en-US" dirty="0">
              <a:latin typeface="Palatino Linotype" pitchFamily="18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Decreased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glomerular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filtration, sodium retention,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azotemia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, and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oliguria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are classic signs of functional renal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insufficiency or the so-called hepatorenal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syndrome in advanced liver disease.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  <a:cs typeface="Arial" pitchFamily="34" charset="0"/>
              </a:rPr>
              <a:t>The mechanisms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leading to renal </a:t>
            </a:r>
            <a:r>
              <a:rPr lang="en" dirty="0" err="1">
                <a:latin typeface="Palatino Linotype" pitchFamily="18" charset="0"/>
                <a:cs typeface="Arial" pitchFamily="34" charset="0"/>
              </a:rPr>
              <a:t>dysfunction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in cirrhosis are not fully understood.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HRS is the most common type of renal failure in patients with liver cirrhosis.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  <a:cs typeface="Arial" pitchFamily="34" charset="0"/>
              </a:rPr>
              <a:t>The incidence </a:t>
            </a:r>
            <a:r>
              <a:rPr lang="en" dirty="0">
                <a:latin typeface="Palatino Linotype" pitchFamily="18" charset="0"/>
                <a:cs typeface="Arial" pitchFamily="34" charset="0"/>
              </a:rPr>
              <a:t>is about 10%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  <a:cs typeface="Arial" pitchFamily="34" charset="0"/>
              </a:rPr>
              <a:t>Two types of HRS have been described: type 1 and type 2.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sr-Cyrl-R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06917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700" y="0"/>
            <a:ext cx="8763000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Renal </a:t>
            </a:r>
            <a:r>
              <a:rPr lang="en" b="1" dirty="0" err="1">
                <a:latin typeface="Palatino Linotype" pitchFamily="18" charset="0"/>
              </a:rPr>
              <a:t>vasoconstriction </a:t>
            </a:r>
            <a:r>
              <a:rPr lang="en" b="1" dirty="0">
                <a:latin typeface="Palatino Linotype" pitchFamily="18" charset="0"/>
              </a:rPr>
              <a:t>/ </a:t>
            </a:r>
            <a:r>
              <a:rPr lang="en" b="1" dirty="0" err="1">
                <a:latin typeface="Palatino Linotype" pitchFamily="18" charset="0"/>
              </a:rPr>
              <a:t>hepatorenal </a:t>
            </a:r>
            <a:r>
              <a:rPr lang="en" b="1" dirty="0">
                <a:latin typeface="Palatino Linotype" pitchFamily="18" charset="0"/>
              </a:rPr>
              <a:t>syndrome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Increased activity </a:t>
            </a:r>
            <a:r>
              <a:rPr lang="en" dirty="0" err="1">
                <a:latin typeface="Palatino Linotype" pitchFamily="18" charset="0"/>
              </a:rPr>
              <a:t>of vasoconstrictive </a:t>
            </a:r>
            <a:r>
              <a:rPr lang="en" dirty="0">
                <a:latin typeface="Palatino Linotype" pitchFamily="18" charset="0"/>
              </a:rPr>
              <a:t>factors and decreased activity of renal </a:t>
            </a:r>
            <a:r>
              <a:rPr lang="en" dirty="0" err="1">
                <a:latin typeface="Palatino Linotype" pitchFamily="18" charset="0"/>
              </a:rPr>
              <a:t>vasodilating factors </a:t>
            </a:r>
            <a:r>
              <a:rPr lang="en" dirty="0">
                <a:latin typeface="Palatino Linotype" pitchFamily="18" charset="0"/>
              </a:rPr>
              <a:t>that affect renal circulation play a key role in </a:t>
            </a:r>
            <a:r>
              <a:rPr lang="en" dirty="0" err="1">
                <a:latin typeface="Palatino Linotype" pitchFamily="18" charset="0"/>
              </a:rPr>
              <a:t>the pathogenesis </a:t>
            </a:r>
            <a:r>
              <a:rPr lang="en" dirty="0">
                <a:latin typeface="Palatino Linotype" pitchFamily="18" charset="0"/>
              </a:rPr>
              <a:t>of this disease, with </a:t>
            </a:r>
            <a:r>
              <a:rPr lang="en" dirty="0" err="1">
                <a:latin typeface="Palatino Linotype" pitchFamily="18" charset="0"/>
              </a:rPr>
              <a:t>vasoconstriction </a:t>
            </a:r>
            <a:r>
              <a:rPr lang="en" dirty="0">
                <a:latin typeface="Palatino Linotype" pitchFamily="18" charset="0"/>
              </a:rPr>
              <a:t>being more pronounced in the renal cortex.</a:t>
            </a:r>
          </a:p>
          <a:p>
            <a:endParaRPr lang="sr-Cyrl-RS" dirty="0">
              <a:latin typeface="Palatino Linotype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249027"/>
              </p:ext>
            </p:extLst>
          </p:nvPr>
        </p:nvGraphicFramePr>
        <p:xfrm>
          <a:off x="304800" y="2133600"/>
          <a:ext cx="792479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2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23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" sz="1400" b="1" dirty="0" err="1">
                          <a:latin typeface="Palatino Linotype" pitchFamily="18" charset="0"/>
                        </a:rPr>
                        <a:t>Vasodilators</a:t>
                      </a:r>
                      <a:endParaRPr lang="sr-Cyrl-RS" sz="1400" b="1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b="1" dirty="0" err="1">
                          <a:latin typeface="Palatino Linotype" pitchFamily="18" charset="0"/>
                        </a:rPr>
                        <a:t>Vasoconstrictors</a:t>
                      </a:r>
                      <a:endParaRPr lang="sr-Cyrl-RS" sz="1400" b="1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sz="1400" b="1" dirty="0" err="1">
                          <a:latin typeface="Palatino Linotype" pitchFamily="18" charset="0"/>
                        </a:rPr>
                        <a:t>Prostacyclin</a:t>
                      </a:r>
                      <a:endParaRPr lang="sr-Cyrl-RS" sz="1400" b="1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b="1" dirty="0" err="1">
                          <a:latin typeface="Palatino Linotype" pitchFamily="18" charset="0"/>
                        </a:rPr>
                        <a:t>Angiotensin</a:t>
                      </a:r>
                      <a:r>
                        <a:rPr lang="en" sz="1400" b="1" dirty="0">
                          <a:latin typeface="Palatino Linotype" pitchFamily="18" charset="0"/>
                        </a:rPr>
                        <a:t> II</a:t>
                      </a:r>
                      <a:endParaRPr lang="sr-Cyrl-RS" sz="1400" b="1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sz="1400" b="1" dirty="0" err="1">
                          <a:latin typeface="Palatino Linotype" pitchFamily="18" charset="0"/>
                        </a:rPr>
                        <a:t>Prostaglandin </a:t>
                      </a:r>
                      <a:r>
                        <a:rPr lang="en" sz="1400" b="1" baseline="0" dirty="0">
                          <a:latin typeface="Palatino Linotype" pitchFamily="18" charset="0"/>
                        </a:rPr>
                        <a:t>E2</a:t>
                      </a:r>
                      <a:endParaRPr lang="sr-Cyrl-RS" sz="1400" b="1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b="1" dirty="0" err="1">
                          <a:latin typeface="Palatino Linotype" pitchFamily="18" charset="0"/>
                        </a:rPr>
                        <a:t>Norepinephrine</a:t>
                      </a:r>
                      <a:endParaRPr lang="sr-Cyrl-RS" sz="1400" b="1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sz="1400" b="1" dirty="0">
                          <a:latin typeface="Palatino Linotype" pitchFamily="18" charset="0"/>
                        </a:rPr>
                        <a:t>NO</a:t>
                      </a:r>
                      <a:endParaRPr lang="sr-Cyrl-RS" sz="1400" b="1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b="1" dirty="0" err="1">
                          <a:latin typeface="Palatino Linotype" pitchFamily="18" charset="0"/>
                        </a:rPr>
                        <a:t>Endothelin</a:t>
                      </a:r>
                      <a:r>
                        <a:rPr lang="en" sz="1400" b="1" baseline="0" dirty="0">
                          <a:latin typeface="Palatino Linotype" pitchFamily="18" charset="0"/>
                        </a:rPr>
                        <a:t> And</a:t>
                      </a:r>
                      <a:endParaRPr lang="sr-Cyrl-RS" sz="1400" b="1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sz="1400" b="1" dirty="0" err="1">
                          <a:latin typeface="Palatino Linotype" pitchFamily="18" charset="0"/>
                        </a:rPr>
                        <a:t>Natriuretic</a:t>
                      </a:r>
                      <a:r>
                        <a:rPr lang="en" sz="1400" b="1" dirty="0">
                          <a:latin typeface="Palatino Linotype" pitchFamily="18" charset="0"/>
                        </a:rPr>
                        <a:t> </a:t>
                      </a:r>
                      <a:r>
                        <a:rPr lang="en" sz="1400" b="1" dirty="0" err="1">
                          <a:latin typeface="Palatino Linotype" pitchFamily="18" charset="0"/>
                        </a:rPr>
                        <a:t>peptide</a:t>
                      </a:r>
                      <a:endParaRPr lang="sr-Cyrl-RS" sz="1400" b="1" dirty="0">
                        <a:latin typeface="Palatino Linotyp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b="1" dirty="0" err="1">
                          <a:latin typeface="Palatino Linotype" pitchFamily="18" charset="0"/>
                        </a:rPr>
                        <a:t>Adenosine</a:t>
                      </a:r>
                      <a:endParaRPr lang="sr-Cyrl-RS" sz="1400" b="1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sz="1400" b="1" dirty="0" err="1">
                          <a:latin typeface="Palatino Linotype" pitchFamily="18" charset="0"/>
                        </a:rPr>
                        <a:t>Kallikrein </a:t>
                      </a:r>
                      <a:r>
                        <a:rPr lang="en" sz="1400" b="1" dirty="0">
                          <a:latin typeface="Palatino Linotype" pitchFamily="18" charset="0"/>
                        </a:rPr>
                        <a:t>- </a:t>
                      </a:r>
                      <a:r>
                        <a:rPr lang="en" sz="1400" b="1" dirty="0" err="1">
                          <a:latin typeface="Palatino Linotype" pitchFamily="18" charset="0"/>
                        </a:rPr>
                        <a:t>kinin </a:t>
                      </a:r>
                      <a:r>
                        <a:rPr lang="en" sz="1400" b="1" dirty="0">
                          <a:latin typeface="Palatino Linotype" pitchFamily="18" charset="0"/>
                        </a:rPr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400" b="1" dirty="0" err="1">
                          <a:latin typeface="Palatino Linotype" pitchFamily="18" charset="0"/>
                        </a:rPr>
                        <a:t>Thromboxane </a:t>
                      </a:r>
                      <a:r>
                        <a:rPr lang="en" sz="1400" b="1" dirty="0">
                          <a:latin typeface="Palatino Linotype" pitchFamily="18" charset="0"/>
                        </a:rPr>
                        <a:t>A2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3500" y="4343400"/>
            <a:ext cx="8915400" cy="1711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The pathogenesis of </a:t>
            </a:r>
            <a:r>
              <a:rPr lang="en" dirty="0">
                <a:latin typeface="Palatino Linotype" pitchFamily="18" charset="0"/>
              </a:rPr>
              <a:t>renal </a:t>
            </a:r>
            <a:r>
              <a:rPr lang="en" dirty="0" err="1">
                <a:latin typeface="Palatino Linotype" pitchFamily="18" charset="0"/>
              </a:rPr>
              <a:t>vasoconstriction </a:t>
            </a:r>
            <a:r>
              <a:rPr lang="en" dirty="0">
                <a:latin typeface="Palatino Linotype" pitchFamily="18" charset="0"/>
              </a:rPr>
              <a:t>in cirrhosis is likely related to changes in systemic </a:t>
            </a:r>
            <a:r>
              <a:rPr lang="en" dirty="0" err="1">
                <a:latin typeface="Palatino Linotype" pitchFamily="18" charset="0"/>
              </a:rPr>
              <a:t>hemodynamics.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Renal vasoconstriction is a consequence of extremely low filling of the arterial circulation in the late stages of liver cirrhosis.</a:t>
            </a:r>
          </a:p>
        </p:txBody>
      </p:sp>
    </p:spTree>
    <p:extLst>
      <p:ext uri="{BB962C8B-B14F-4D97-AF65-F5344CB8AC3E}">
        <p14:creationId xmlns:p14="http://schemas.microsoft.com/office/powerpoint/2010/main" val="33923335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eaLnBrk="1" hangingPunct="1"/>
            <a:r>
              <a:rPr lang="en" sz="3200" b="1" dirty="0">
                <a:latin typeface="Palatino Linotype" pitchFamily="18" charset="0"/>
                <a:cs typeface="Arial" pitchFamily="34" charset="0"/>
              </a:rPr>
              <a:t>Clinical picture </a:t>
            </a:r>
            <a:r>
              <a:rPr lang="en" sz="3200" b="1" dirty="0" err="1">
                <a:latin typeface="Palatino Linotype" pitchFamily="18" charset="0"/>
                <a:cs typeface="Arial" pitchFamily="34" charset="0"/>
              </a:rPr>
              <a:t>of </a:t>
            </a:r>
            <a:r>
              <a:rPr lang="en" sz="3200" b="1" dirty="0">
                <a:latin typeface="Palatino Linotype" pitchFamily="18" charset="0"/>
                <a:cs typeface="Arial" pitchFamily="34" charset="0"/>
              </a:rPr>
              <a:t>HRS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91063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The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dominant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symptoms are progressive renal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failure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with worsening liver function.</a:t>
            </a:r>
          </a:p>
          <a:p>
            <a:pPr eaLnBrk="1" hangingPunct="1">
              <a:lnSpc>
                <a:spcPct val="150000"/>
              </a:lnSpc>
            </a:pPr>
            <a:r>
              <a:rPr lang="en" sz="1800" dirty="0" err="1">
                <a:latin typeface="Palatino Linotype" pitchFamily="18" charset="0"/>
                <a:cs typeface="Arial" pitchFamily="34" charset="0"/>
              </a:rPr>
              <a:t>Diuresis </a:t>
            </a:r>
            <a:endParaRPr lang="sr-Latn-CS" sz="1800" dirty="0">
              <a:latin typeface="Palatino Linotype" pitchFamily="18" charset="0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There is no sodium in the urine.</a:t>
            </a:r>
          </a:p>
          <a:p>
            <a:pPr eaLnBrk="1" hangingPunct="1"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Nausea , general malaise, fluid retention, despite intensive diuretic therapy and salt reductio</a:t>
            </a:r>
            <a:r>
              <a:rPr lang="sr-Latn-RS" sz="1800" dirty="0">
                <a:latin typeface="Palatino Linotype" pitchFamily="18" charset="0"/>
                <a:cs typeface="Arial" pitchFamily="34" charset="0"/>
              </a:rPr>
              <a:t>n</a:t>
            </a:r>
            <a:endParaRPr lang="en" sz="1800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80530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400"/>
            <a:ext cx="9144000" cy="3512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b="1" dirty="0">
                <a:latin typeface="Palatino Linotype" pitchFamily="18" charset="0"/>
              </a:rPr>
              <a:t>TYPE 1</a:t>
            </a:r>
          </a:p>
          <a:p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Rapid and progressive renal dysfunction </a:t>
            </a:r>
            <a:r>
              <a:rPr lang="en" dirty="0" err="1">
                <a:latin typeface="Palatino Linotype" pitchFamily="18" charset="0"/>
              </a:rPr>
              <a:t>, </a:t>
            </a:r>
            <a:r>
              <a:rPr lang="en" dirty="0">
                <a:latin typeface="Palatino Linotype" pitchFamily="18" charset="0"/>
              </a:rPr>
              <a:t>with </a:t>
            </a:r>
            <a:r>
              <a:rPr lang="en" dirty="0" err="1">
                <a:latin typeface="Palatino Linotype" pitchFamily="18" charset="0"/>
              </a:rPr>
              <a:t>a doubling of the initial </a:t>
            </a:r>
            <a:r>
              <a:rPr lang="en" dirty="0">
                <a:latin typeface="Palatino Linotype" pitchFamily="18" charset="0"/>
              </a:rPr>
              <a:t>serum </a:t>
            </a:r>
            <a:r>
              <a:rPr lang="en" dirty="0" err="1">
                <a:latin typeface="Palatino Linotype" pitchFamily="18" charset="0"/>
              </a:rPr>
              <a:t>creatinine </a:t>
            </a:r>
            <a:r>
              <a:rPr lang="en" dirty="0">
                <a:latin typeface="Palatino Linotype" pitchFamily="18" charset="0"/>
              </a:rPr>
              <a:t>value to a value above 220 μmol /l or a 50% decrease in the initial 24-hour </a:t>
            </a:r>
            <a:r>
              <a:rPr lang="en" dirty="0" err="1">
                <a:latin typeface="Palatino Linotype" pitchFamily="18" charset="0"/>
              </a:rPr>
              <a:t>clearance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creatinine </a:t>
            </a:r>
            <a:r>
              <a:rPr lang="en" dirty="0">
                <a:latin typeface="Palatino Linotype" pitchFamily="18" charset="0"/>
              </a:rPr>
              <a:t>to a value below 20 ml/ min in less than 2 weeks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oliguria </a:t>
            </a:r>
            <a:r>
              <a:rPr lang="en" dirty="0">
                <a:latin typeface="Palatino Linotype" pitchFamily="18" charset="0"/>
              </a:rPr>
              <a:t>and </a:t>
            </a:r>
            <a:r>
              <a:rPr lang="en" dirty="0" err="1">
                <a:latin typeface="Palatino Linotype" pitchFamily="18" charset="0"/>
              </a:rPr>
              <a:t>hyponatremia 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It can occur spontaneously or in the event of complications such as spontaneous bacterial infections</a:t>
            </a:r>
            <a:r>
              <a:rPr lang="sr-Latn-RS" dirty="0">
                <a:latin typeface="Palatino Linotype" pitchFamily="18" charset="0"/>
              </a:rPr>
              <a:t>,</a:t>
            </a:r>
            <a:r>
              <a:rPr lang="en" dirty="0">
                <a:latin typeface="Palatino Linotype" pitchFamily="18" charset="0"/>
              </a:rPr>
              <a:t> peritonitis or after abdominal puncture without plasma volume expansion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267200"/>
            <a:ext cx="9144000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" b="1" dirty="0">
                <a:latin typeface="Palatino Linotype" pitchFamily="18" charset="0"/>
              </a:rPr>
              <a:t>TYPE 2</a:t>
            </a:r>
          </a:p>
          <a:p>
            <a:endParaRPr lang="sr-Cyrl-R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Moderate and stable reduction of GFR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In patients with relatively preserved liver function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 main clinical consequence of this type is </a:t>
            </a:r>
            <a:r>
              <a:rPr lang="en" dirty="0" err="1">
                <a:latin typeface="Palatino Linotype" pitchFamily="18" charset="0"/>
              </a:rPr>
              <a:t>refractory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ascites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103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" sz="2800" b="1" dirty="0">
                <a:latin typeface="Palatino Linotype" pitchFamily="18" charset="0"/>
                <a:cs typeface="Arial" pitchFamily="34" charset="0"/>
              </a:rPr>
              <a:t>ABDOMINAL PAIN</a:t>
            </a:r>
            <a:endParaRPr lang="en-US" sz="2800" dirty="0">
              <a:latin typeface="Palatino Linotype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144000" cy="5486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" sz="1800" b="1" dirty="0">
                <a:latin typeface="Arial" pitchFamily="34" charset="0"/>
                <a:cs typeface="Arial" pitchFamily="34" charset="0"/>
              </a:rPr>
              <a:t>2 </a:t>
            </a:r>
            <a:r>
              <a:rPr lang="en" sz="1800" b="1" dirty="0">
                <a:latin typeface="Palatino Linotype" pitchFamily="18" charset="0"/>
                <a:cs typeface="Arial" pitchFamily="34" charset="0"/>
              </a:rPr>
              <a:t>. </a:t>
            </a:r>
            <a:r>
              <a:rPr lang="en" sz="1800" b="1" dirty="0" err="1">
                <a:latin typeface="Palatino Linotype" pitchFamily="18" charset="0"/>
                <a:cs typeface="Arial" pitchFamily="34" charset="0"/>
              </a:rPr>
              <a:t>Parietal </a:t>
            </a:r>
            <a:r>
              <a:rPr lang="en" sz="1800" b="1" dirty="0">
                <a:latin typeface="Palatino Linotype" pitchFamily="18" charset="0"/>
                <a:cs typeface="Arial" pitchFamily="34" charset="0"/>
              </a:rPr>
              <a:t>( </a:t>
            </a:r>
            <a:r>
              <a:rPr lang="en" sz="1800" b="1" dirty="0" err="1">
                <a:latin typeface="Palatino Linotype" pitchFamily="18" charset="0"/>
                <a:cs typeface="Arial" pitchFamily="34" charset="0"/>
              </a:rPr>
              <a:t>somatic </a:t>
            </a:r>
            <a:r>
              <a:rPr lang="en" sz="1800" b="1" dirty="0">
                <a:latin typeface="Palatino Linotype" pitchFamily="18" charset="0"/>
                <a:cs typeface="Arial" pitchFamily="34" charset="0"/>
              </a:rPr>
              <a:t>) pain: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It originates from stimulation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of the parietal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peritoneum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It is clearly localized above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the lesion</a:t>
            </a:r>
            <a:endParaRPr lang="sr-Cyrl-CS" sz="1800" dirty="0">
              <a:latin typeface="Palatino Linotype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It is most often intense and continuous.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Coughing and movement increase the pain (patient lies still, without movement with knees bent)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It is accompanied by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palpatory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sensitivity and involuntary muscle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contraction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(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defence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The transition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from visceral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to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parietal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pain indicates an extension of the underlying pathological process.</a:t>
            </a:r>
          </a:p>
          <a:p>
            <a:pPr>
              <a:lnSpc>
                <a:spcPct val="150000"/>
              </a:lnSpc>
            </a:pPr>
            <a:endParaRPr lang="en-US" sz="1800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87613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296794"/>
              </p:ext>
            </p:extLst>
          </p:nvPr>
        </p:nvGraphicFramePr>
        <p:xfrm>
          <a:off x="38100" y="769620"/>
          <a:ext cx="8915400" cy="607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MAIN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Low GF ( serum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creatinine higher than 132</a:t>
                      </a:r>
                      <a:r>
                        <a:rPr lang="en" dirty="0">
                          <a:latin typeface="Palatino Linotype" pitchFamily="18" charset="0"/>
                        </a:rPr>
                        <a:t> μ mol/l or 24-hour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clearance</a:t>
                      </a:r>
                      <a:r>
                        <a:rPr lang="en" dirty="0">
                          <a:latin typeface="Palatino Linotype" pitchFamily="18" charset="0"/>
                        </a:rPr>
                        <a:t>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creatinine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lower than 40 ml/ min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Absence of shock,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bacterial </a:t>
                      </a:r>
                      <a:r>
                        <a:rPr lang="en" dirty="0">
                          <a:latin typeface="Palatino Linotype" pitchFamily="18" charset="0"/>
                        </a:rPr>
                        <a:t>infection, fluid loss, and use of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nephrotoxic </a:t>
                      </a:r>
                      <a:r>
                        <a:rPr lang="en" dirty="0">
                          <a:latin typeface="Palatino Linotype" pitchFamily="18" charset="0"/>
                        </a:rPr>
                        <a:t>drugs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dirty="0">
                          <a:latin typeface="Palatino Linotype" pitchFamily="18" charset="0"/>
                        </a:rPr>
                        <a:t>No lasting improvement in renal function (decrease in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 serum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creatinine up to </a:t>
                      </a:r>
                      <a:r>
                        <a:rPr lang="en" dirty="0">
                          <a:latin typeface="Palatino Linotype" pitchFamily="18" charset="0"/>
                        </a:rPr>
                        <a:t>132 μ mol/l or lower, or an increase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in clearance</a:t>
                      </a:r>
                      <a:r>
                        <a:rPr lang="en" dirty="0">
                          <a:latin typeface="Palatino Linotype" pitchFamily="18" charset="0"/>
                        </a:rPr>
                        <a:t>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creatinine </a:t>
                      </a:r>
                      <a:r>
                        <a:rPr lang="en" dirty="0">
                          <a:latin typeface="Palatino Linotype" pitchFamily="18" charset="0"/>
                        </a:rPr>
                        <a:t>at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40 ml/ min or more)</a:t>
                      </a:r>
                      <a:endParaRPr lang="sr-Cyrl-RS" dirty="0">
                        <a:latin typeface="Palatino Linotype" pitchFamily="18" charset="0"/>
                      </a:endParaRPr>
                    </a:p>
                    <a:p>
                      <a:r>
                        <a:rPr lang="en" dirty="0">
                          <a:latin typeface="Palatino Linotype" pitchFamily="18" charset="0"/>
                        </a:rPr>
                        <a:t>after discontinuation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of diuretic </a:t>
                      </a:r>
                      <a:r>
                        <a:rPr lang="en" dirty="0">
                          <a:latin typeface="Palatino Linotype" pitchFamily="18" charset="0"/>
                        </a:rPr>
                        <a:t>therapy and increase in plasma volume by administering 1.5 l of plasma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expander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Proteinuria below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500 mg / day and absence of ultrasound evidence of obstruction uropathy 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b="1" dirty="0">
                          <a:latin typeface="Palatino Linotype" pitchFamily="18" charset="0"/>
                        </a:rPr>
                        <a:t>ADDITIONAL CRITERIA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Urine volume less than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500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mg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/ day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Sodium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in urine lower than 10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mmol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/l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 err="1">
                          <a:latin typeface="Palatino Linotype" pitchFamily="18" charset="0"/>
                        </a:rPr>
                        <a:t>osmolarity </a:t>
                      </a:r>
                      <a:r>
                        <a:rPr lang="en" dirty="0">
                          <a:latin typeface="Palatino Linotype" pitchFamily="18" charset="0"/>
                        </a:rPr>
                        <a:t>greater than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plasma </a:t>
                      </a:r>
                      <a:r>
                        <a:rPr lang="en" dirty="0" err="1">
                          <a:latin typeface="Palatino Linotype" pitchFamily="18" charset="0"/>
                        </a:rPr>
                        <a:t>osmolarity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baseline="0" dirty="0">
                          <a:latin typeface="Palatino Linotype" pitchFamily="18" charset="0"/>
                        </a:rPr>
                        <a:t>The number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of erythrocytes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in the urine is less than 50 per field of view with high magnification.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baseline="0" dirty="0">
                          <a:latin typeface="Palatino Linotype" pitchFamily="18" charset="0"/>
                        </a:rPr>
                        <a:t>Serum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sodium concentration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lower than 130 </a:t>
                      </a:r>
                      <a:r>
                        <a:rPr lang="en" baseline="0" dirty="0" err="1">
                          <a:latin typeface="Palatino Linotype" pitchFamily="18" charset="0"/>
                        </a:rPr>
                        <a:t>mmol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/l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</a:rPr>
                        <a:t>ONLY </a:t>
                      </a:r>
                      <a:r>
                        <a:rPr lang="en" baseline="0" dirty="0">
                          <a:latin typeface="Palatino Linotype" pitchFamily="18" charset="0"/>
                        </a:rPr>
                        <a:t>THE MAIN CRITERIA ARE NEEDED FOR DIAGNOSIS</a:t>
                      </a:r>
                      <a:endParaRPr lang="sr-Cyrl-RS" dirty="0">
                        <a:latin typeface="Palatino Linotype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5800" y="228600"/>
            <a:ext cx="778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b="1" dirty="0">
                <a:latin typeface="Palatino Linotype" pitchFamily="18" charset="0"/>
              </a:rPr>
              <a:t>Diagnostic criteria for HRS (International </a:t>
            </a:r>
            <a:r>
              <a:rPr lang="en" b="1" dirty="0" err="1">
                <a:latin typeface="Palatino Linotype" pitchFamily="18" charset="0"/>
              </a:rPr>
              <a:t>Ascites Club </a:t>
            </a:r>
            <a:r>
              <a:rPr lang="en" dirty="0">
                <a:latin typeface="Palatino Linotype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284011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609600"/>
            <a:ext cx="8610600" cy="3789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There is no specific test for the diagnosis of HRS.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Diagnosis is based on demonstrating a low GFR and excluding other causes of renal failure.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 first step is to estimate GFR.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Critical values for serum </a:t>
            </a:r>
            <a:r>
              <a:rPr lang="en" dirty="0" err="1">
                <a:latin typeface="Palatino Linotype" pitchFamily="18" charset="0"/>
              </a:rPr>
              <a:t>creatinine concentration </a:t>
            </a:r>
            <a:r>
              <a:rPr lang="en" dirty="0">
                <a:latin typeface="Palatino Linotype" pitchFamily="18" charset="0"/>
              </a:rPr>
              <a:t>and </a:t>
            </a:r>
            <a:r>
              <a:rPr lang="en" dirty="0" err="1">
                <a:latin typeface="Palatino Linotype" pitchFamily="18" charset="0"/>
              </a:rPr>
              <a:t>clearance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creatinine </a:t>
            </a:r>
            <a:r>
              <a:rPr lang="en" dirty="0">
                <a:latin typeface="Palatino Linotype" pitchFamily="18" charset="0"/>
              </a:rPr>
              <a:t>for defining HRS is 132 </a:t>
            </a:r>
            <a:r>
              <a:rPr lang="en" dirty="0" err="1">
                <a:latin typeface="Palatino Linotype" pitchFamily="18" charset="0"/>
              </a:rPr>
              <a:t>μmol </a:t>
            </a:r>
            <a:r>
              <a:rPr lang="en" dirty="0">
                <a:latin typeface="Palatino Linotype" pitchFamily="18" charset="0"/>
              </a:rPr>
              <a:t>/l , or 40 ml/ min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 second step is to rule out other causes of renal failure, primarily </a:t>
            </a:r>
            <a:r>
              <a:rPr lang="en" dirty="0" err="1">
                <a:latin typeface="Palatino Linotype" pitchFamily="18" charset="0"/>
              </a:rPr>
              <a:t>prerenal </a:t>
            </a:r>
            <a:r>
              <a:rPr lang="en" dirty="0">
                <a:latin typeface="Palatino Linotype" pitchFamily="18" charset="0"/>
              </a:rPr>
              <a:t>after volume </a:t>
            </a:r>
            <a:r>
              <a:rPr lang="en" dirty="0" err="1">
                <a:latin typeface="Palatino Linotype" pitchFamily="18" charset="0"/>
              </a:rPr>
              <a:t>depletion </a:t>
            </a:r>
            <a:r>
              <a:rPr lang="en" dirty="0">
                <a:latin typeface="Palatino Linotype" pitchFamily="18" charset="0"/>
              </a:rPr>
              <a:t>, </a:t>
            </a:r>
            <a:r>
              <a:rPr lang="en" dirty="0" err="1">
                <a:latin typeface="Palatino Linotype" pitchFamily="18" charset="0"/>
              </a:rPr>
              <a:t>glomerulonephritis </a:t>
            </a:r>
            <a:r>
              <a:rPr lang="en" dirty="0">
                <a:latin typeface="Palatino Linotype" pitchFamily="18" charset="0"/>
              </a:rPr>
              <a:t>, acute </a:t>
            </a:r>
            <a:r>
              <a:rPr lang="en" dirty="0" err="1">
                <a:latin typeface="Palatino Linotype" pitchFamily="18" charset="0"/>
              </a:rPr>
              <a:t>tubular necrosis , and</a:t>
            </a:r>
            <a:r>
              <a:rPr lang="en" dirty="0">
                <a:latin typeface="Palatino Linotype" pitchFamily="18" charset="0"/>
              </a:rPr>
              <a:t> drug-induced </a:t>
            </a:r>
            <a:r>
              <a:rPr lang="en" dirty="0" err="1">
                <a:latin typeface="Palatino Linotype" pitchFamily="18" charset="0"/>
              </a:rPr>
              <a:t>necrosis</a:t>
            </a:r>
          </a:p>
        </p:txBody>
      </p:sp>
    </p:spTree>
    <p:extLst>
      <p:ext uri="{BB962C8B-B14F-4D97-AF65-F5344CB8AC3E}">
        <p14:creationId xmlns:p14="http://schemas.microsoft.com/office/powerpoint/2010/main" val="8126368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0"/>
            <a:ext cx="8458200" cy="628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b="1" dirty="0">
                <a:latin typeface="Palatino Linotype" pitchFamily="18" charset="0"/>
              </a:rPr>
              <a:t>THERAPY</a:t>
            </a:r>
          </a:p>
          <a:p>
            <a:pPr>
              <a:lnSpc>
                <a:spcPct val="150000"/>
              </a:lnSpc>
            </a:pPr>
            <a:r>
              <a:rPr lang="en" b="1" dirty="0">
                <a:latin typeface="Palatino Linotype" pitchFamily="18" charset="0"/>
              </a:rPr>
              <a:t>1. </a:t>
            </a:r>
            <a:r>
              <a:rPr lang="en" b="1" dirty="0" err="1">
                <a:latin typeface="Palatino Linotype" pitchFamily="18" charset="0"/>
              </a:rPr>
              <a:t>Pharmacotherapy</a:t>
            </a:r>
            <a:endParaRPr lang="sr-Cyrl-RS" b="1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Use of </a:t>
            </a:r>
            <a:r>
              <a:rPr lang="en" dirty="0" err="1">
                <a:latin typeface="Palatino Linotype" pitchFamily="18" charset="0"/>
              </a:rPr>
              <a:t>vasodilators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Dopamine </a:t>
            </a:r>
            <a:r>
              <a:rPr lang="en" dirty="0">
                <a:latin typeface="Palatino Linotype" pitchFamily="18" charset="0"/>
              </a:rPr>
              <a:t>in low doses due to its </a:t>
            </a:r>
            <a:r>
              <a:rPr lang="en" dirty="0" err="1">
                <a:latin typeface="Palatino Linotype" pitchFamily="18" charset="0"/>
              </a:rPr>
              <a:t>vasodilator </a:t>
            </a:r>
            <a:r>
              <a:rPr lang="en" dirty="0">
                <a:latin typeface="Palatino Linotype" pitchFamily="18" charset="0"/>
              </a:rPr>
              <a:t>effect on renal circulation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 err="1">
                <a:latin typeface="Palatino Linotype" pitchFamily="18" charset="0"/>
              </a:rPr>
              <a:t>Prostaglandins and prostaglandin 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Today, treatment approaches have drastically changed, with </a:t>
            </a:r>
            <a:r>
              <a:rPr lang="en" dirty="0" err="1">
                <a:latin typeface="Palatino Linotype" pitchFamily="18" charset="0"/>
              </a:rPr>
              <a:t>vasoconstrictors </a:t>
            </a:r>
            <a:r>
              <a:rPr lang="en" dirty="0">
                <a:latin typeface="Palatino Linotype" pitchFamily="18" charset="0"/>
              </a:rPr>
              <a:t>being given instead of </a:t>
            </a:r>
            <a:r>
              <a:rPr lang="en" dirty="0" err="1">
                <a:latin typeface="Palatino Linotype" pitchFamily="18" charset="0"/>
              </a:rPr>
              <a:t>vasodilators </a:t>
            </a:r>
            <a:r>
              <a:rPr lang="en" dirty="0">
                <a:latin typeface="Palatino Linotype" pitchFamily="18" charset="0"/>
              </a:rPr>
              <a:t>with the aim of </a:t>
            </a:r>
            <a:r>
              <a:rPr lang="en" dirty="0" err="1">
                <a:latin typeface="Palatino Linotype" pitchFamily="18" charset="0"/>
              </a:rPr>
              <a:t>reversing </a:t>
            </a:r>
            <a:r>
              <a:rPr lang="en" dirty="0">
                <a:latin typeface="Palatino Linotype" pitchFamily="18" charset="0"/>
              </a:rPr>
              <a:t>intense </a:t>
            </a:r>
            <a:r>
              <a:rPr lang="en" dirty="0" err="1">
                <a:latin typeface="Palatino Linotype" pitchFamily="18" charset="0"/>
              </a:rPr>
              <a:t>splanchnic </a:t>
            </a:r>
            <a:r>
              <a:rPr lang="en" dirty="0">
                <a:latin typeface="Palatino Linotype" pitchFamily="18" charset="0"/>
              </a:rPr>
              <a:t>arterial </a:t>
            </a:r>
            <a:r>
              <a:rPr lang="en" dirty="0" err="1">
                <a:latin typeface="Palatino Linotype" pitchFamily="18" charset="0"/>
              </a:rPr>
              <a:t>vasodilation.</a:t>
            </a:r>
            <a:endParaRPr lang="sr-Cyrl-RS" dirty="0">
              <a:latin typeface="Palatino Linotype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Administration of </a:t>
            </a:r>
            <a:r>
              <a:rPr lang="en" dirty="0" err="1">
                <a:latin typeface="Palatino Linotype" pitchFamily="18" charset="0"/>
              </a:rPr>
              <a:t>vasopressin </a:t>
            </a:r>
            <a:r>
              <a:rPr lang="en" dirty="0">
                <a:latin typeface="Palatino Linotype" pitchFamily="18" charset="0"/>
              </a:rPr>
              <a:t>receptor </a:t>
            </a:r>
            <a:r>
              <a:rPr lang="en" dirty="0" err="1">
                <a:latin typeface="Palatino Linotype" pitchFamily="18" charset="0"/>
              </a:rPr>
              <a:t>agonists </a:t>
            </a:r>
            <a:r>
              <a:rPr lang="en" dirty="0">
                <a:latin typeface="Palatino Linotype" pitchFamily="18" charset="0"/>
              </a:rPr>
              <a:t>( </a:t>
            </a:r>
            <a:r>
              <a:rPr lang="en" dirty="0" err="1">
                <a:latin typeface="Palatino Linotype" pitchFamily="18" charset="0"/>
              </a:rPr>
              <a:t>ornipressin </a:t>
            </a:r>
            <a:r>
              <a:rPr lang="en" dirty="0">
                <a:latin typeface="Palatino Linotype" pitchFamily="18" charset="0"/>
              </a:rPr>
              <a:t>, </a:t>
            </a:r>
            <a:r>
              <a:rPr lang="en" dirty="0" err="1">
                <a:latin typeface="Palatino Linotype" pitchFamily="18" charset="0"/>
              </a:rPr>
              <a:t>terlipressin </a:t>
            </a:r>
            <a:r>
              <a:rPr lang="en" dirty="0">
                <a:latin typeface="Palatino Linotype" pitchFamily="18" charset="0"/>
              </a:rPr>
              <a:t>)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They mainly lead to vasoconstriction </a:t>
            </a:r>
            <a:r>
              <a:rPr lang="sr-Latn-RS" dirty="0">
                <a:latin typeface="Palatino Linotype" pitchFamily="18" charset="0"/>
              </a:rPr>
              <a:t>of </a:t>
            </a:r>
            <a:r>
              <a:rPr lang="en" dirty="0">
                <a:latin typeface="Palatino Linotype" pitchFamily="18" charset="0"/>
              </a:rPr>
              <a:t>splanchnic circulation, without effect on renal circulation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Give in combination with albumins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" dirty="0">
                <a:latin typeface="Palatino Linotype" pitchFamily="18" charset="0"/>
              </a:rPr>
              <a:t>The use of alpha </a:t>
            </a:r>
            <a:r>
              <a:rPr lang="en" dirty="0" err="1">
                <a:latin typeface="Palatino Linotype" pitchFamily="18" charset="0"/>
              </a:rPr>
              <a:t>adrenergic</a:t>
            </a:r>
            <a:r>
              <a:rPr lang="en" dirty="0">
                <a:latin typeface="Palatino Linotype" pitchFamily="18" charset="0"/>
              </a:rPr>
              <a:t> </a:t>
            </a:r>
            <a:r>
              <a:rPr lang="en" dirty="0" err="1">
                <a:latin typeface="Palatino Linotype" pitchFamily="18" charset="0"/>
              </a:rPr>
              <a:t>agonist </a:t>
            </a:r>
            <a:r>
              <a:rPr lang="en" dirty="0">
                <a:latin typeface="Palatino Linotype" pitchFamily="18" charset="0"/>
              </a:rPr>
              <a:t>( </a:t>
            </a:r>
            <a:r>
              <a:rPr lang="en" dirty="0" err="1">
                <a:latin typeface="Palatino Linotype" pitchFamily="18" charset="0"/>
              </a:rPr>
              <a:t>midodrine </a:t>
            </a:r>
            <a:r>
              <a:rPr lang="en" dirty="0">
                <a:latin typeface="Palatino Linotype" pitchFamily="18" charset="0"/>
              </a:rPr>
              <a:t>) as </a:t>
            </a:r>
            <a:r>
              <a:rPr lang="en" dirty="0" err="1">
                <a:latin typeface="Palatino Linotype" pitchFamily="18" charset="0"/>
              </a:rPr>
              <a:t>a vasodilator </a:t>
            </a:r>
            <a:r>
              <a:rPr lang="en" dirty="0">
                <a:latin typeface="Palatino Linotype" pitchFamily="18" charset="0"/>
              </a:rPr>
              <a:t>and </a:t>
            </a:r>
            <a:r>
              <a:rPr lang="en" dirty="0" err="1">
                <a:latin typeface="Palatino Linotype" pitchFamily="18" charset="0"/>
              </a:rPr>
              <a:t>octreotide </a:t>
            </a:r>
            <a:r>
              <a:rPr lang="en" dirty="0">
                <a:latin typeface="Palatino Linotype" pitchFamily="18" charset="0"/>
              </a:rPr>
              <a:t>( </a:t>
            </a:r>
            <a:r>
              <a:rPr lang="en" dirty="0" err="1">
                <a:latin typeface="Palatino Linotype" pitchFamily="18" charset="0"/>
              </a:rPr>
              <a:t>glucagon </a:t>
            </a:r>
            <a:r>
              <a:rPr lang="en" dirty="0">
                <a:latin typeface="Palatino Linotype" pitchFamily="18" charset="0"/>
              </a:rPr>
              <a:t>release </a:t>
            </a:r>
            <a:r>
              <a:rPr lang="en" dirty="0" err="1">
                <a:latin typeface="Palatino Linotype" pitchFamily="18" charset="0"/>
              </a:rPr>
              <a:t>inhibitor </a:t>
            </a:r>
            <a:r>
              <a:rPr lang="en" dirty="0">
                <a:latin typeface="Palatino Linotype" pitchFamily="18" charset="0"/>
              </a:rPr>
              <a:t>) as </a:t>
            </a:r>
            <a:r>
              <a:rPr lang="en" dirty="0" err="1">
                <a:latin typeface="Palatino Linotype" pitchFamily="18" charset="0"/>
              </a:rPr>
              <a:t>a vasoconstrictor</a:t>
            </a:r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26448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272534"/>
            <a:ext cx="771236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b="1" dirty="0">
                <a:latin typeface="Palatino Linotype" pitchFamily="18" charset="0"/>
              </a:rPr>
              <a:t>2. </a:t>
            </a:r>
            <a:r>
              <a:rPr lang="en" b="1" dirty="0" err="1">
                <a:latin typeface="Palatino Linotype" pitchFamily="18" charset="0"/>
              </a:rPr>
              <a:t>Transjugular</a:t>
            </a:r>
            <a:r>
              <a:rPr lang="en" b="1" dirty="0">
                <a:latin typeface="Palatino Linotype" pitchFamily="18" charset="0"/>
              </a:rPr>
              <a:t> </a:t>
            </a:r>
            <a:r>
              <a:rPr lang="en" b="1" dirty="0" err="1">
                <a:latin typeface="Palatino Linotype" pitchFamily="18" charset="0"/>
              </a:rPr>
              <a:t>intrahepatic</a:t>
            </a:r>
            <a:r>
              <a:rPr lang="en" b="1" dirty="0">
                <a:latin typeface="Palatino Linotype" pitchFamily="18" charset="0"/>
              </a:rPr>
              <a:t> </a:t>
            </a:r>
            <a:r>
              <a:rPr lang="en" b="1" dirty="0" err="1">
                <a:latin typeface="Palatino Linotype" pitchFamily="18" charset="0"/>
              </a:rPr>
              <a:t>portosystemic</a:t>
            </a:r>
            <a:r>
              <a:rPr lang="en" b="1" dirty="0">
                <a:latin typeface="Palatino Linotype" pitchFamily="18" charset="0"/>
              </a:rPr>
              <a:t> </a:t>
            </a:r>
            <a:r>
              <a:rPr lang="en" b="1" dirty="0" err="1">
                <a:latin typeface="Palatino Linotype" pitchFamily="18" charset="0"/>
              </a:rPr>
              <a:t>shunt </a:t>
            </a:r>
            <a:r>
              <a:rPr lang="en" b="1" dirty="0">
                <a:latin typeface="Palatino Linotype" pitchFamily="18" charset="0"/>
              </a:rPr>
              <a:t>-TIPS</a:t>
            </a:r>
          </a:p>
          <a:p>
            <a:endParaRPr lang="sr-Cyrl-RS" b="1" dirty="0">
              <a:latin typeface="Palatino Linotype" pitchFamily="18" charset="0"/>
            </a:endParaRPr>
          </a:p>
          <a:p>
            <a:r>
              <a:rPr lang="en" b="1" dirty="0">
                <a:latin typeface="Palatino Linotype" pitchFamily="18" charset="0"/>
              </a:rPr>
              <a:t>3. Liver transplantation - the only safe and reliable</a:t>
            </a:r>
          </a:p>
          <a:p>
            <a:endParaRPr lang="sr-Cyrl-RS" b="1" dirty="0">
              <a:latin typeface="Palatino Linotype" pitchFamily="18" charset="0"/>
            </a:endParaRPr>
          </a:p>
          <a:p>
            <a:endParaRPr lang="sr-Cyrl-RS" b="1" dirty="0">
              <a:latin typeface="Palatino Linotype" pitchFamily="18" charset="0"/>
            </a:endParaRPr>
          </a:p>
          <a:p>
            <a:endParaRPr lang="sr-Cyrl-RS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53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" sz="3200" b="1" dirty="0">
                <a:latin typeface="Palatino Linotype" pitchFamily="18" charset="0"/>
                <a:cs typeface="Arial" pitchFamily="34" charset="0"/>
              </a:rPr>
              <a:t>ABDOMINAL PAIN</a:t>
            </a:r>
            <a:endParaRPr lang="en-US" sz="3200" dirty="0">
              <a:latin typeface="Palatino Linotype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00" y="838200"/>
            <a:ext cx="9144000" cy="51816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" sz="1800" b="1" dirty="0">
                <a:latin typeface="Arial" pitchFamily="34" charset="0"/>
                <a:cs typeface="Arial" pitchFamily="34" charset="0"/>
              </a:rPr>
              <a:t>3. </a:t>
            </a:r>
            <a:r>
              <a:rPr lang="en" sz="1800" b="1" dirty="0">
                <a:latin typeface="Palatino Linotype" pitchFamily="18" charset="0"/>
                <a:cs typeface="Arial" pitchFamily="34" charset="0"/>
              </a:rPr>
              <a:t>Transferred pain: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Well localized and sharp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Occurs in regions of the body distant from the site of the pathological process</a:t>
            </a:r>
          </a:p>
          <a:p>
            <a:pPr>
              <a:lnSpc>
                <a:spcPct val="150000"/>
              </a:lnSpc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It is usually a sign of severe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peritoneal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inflammations</a:t>
            </a:r>
            <a:endParaRPr lang="sr-Cyrl-CS" sz="1800" dirty="0">
              <a:latin typeface="Palatino Linotype" pitchFamily="18" charset="0"/>
              <a:cs typeface="Arial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" sz="1800" b="1" dirty="0">
                <a:latin typeface="Palatino Linotype" pitchFamily="18" charset="0"/>
                <a:cs typeface="Arial" pitchFamily="34" charset="0"/>
              </a:rPr>
              <a:t>Mechanism of occurrence: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Convergence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of visceral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afferent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neuron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(corresponding organ) with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somatic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afferent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neurons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(corresponding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dermatome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) in the same segments of the spinal cord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Embryonic origin of organs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Irritation of the central part of the diaphragm (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pancreatitis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, perforated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ulcer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) can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to cause pain in </a:t>
            </a:r>
            <a:r>
              <a:rPr lang="en" sz="1800" dirty="0" err="1">
                <a:latin typeface="Palatino Linotype" pitchFamily="18" charset="0"/>
                <a:cs typeface="Arial" pitchFamily="34" charset="0"/>
              </a:rPr>
              <a:t>the supraclavicular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region or shoulders (the diaphragm is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embryonic cervical organ)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905010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" sz="3200" b="1" dirty="0">
                <a:latin typeface="Palatino Linotype" pitchFamily="18" charset="0"/>
                <a:cs typeface="Arial" pitchFamily="34" charset="0"/>
              </a:rPr>
              <a:t>ABDOMINAL PAIN</a:t>
            </a:r>
            <a:endParaRPr lang="en-US" sz="3200" dirty="0">
              <a:latin typeface="Palatino Linotype" pitchFamily="18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00" y="838200"/>
            <a:ext cx="9067800" cy="48006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" sz="1800" dirty="0">
                <a:latin typeface="Palatino Linotype" pitchFamily="18" charset="0"/>
                <a:cs typeface="Arial" pitchFamily="34" charset="0"/>
              </a:rPr>
              <a:t>Depending on the time of onset, abdominal pain can develop: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" sz="1800" b="1" dirty="0">
                <a:latin typeface="Palatino Linotype" pitchFamily="18" charset="0"/>
                <a:cs typeface="Arial" pitchFamily="34" charset="0"/>
              </a:rPr>
              <a:t>1. Immediately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" sz="1800" b="1" dirty="0">
                <a:latin typeface="Palatino Linotype" pitchFamily="18" charset="0"/>
                <a:cs typeface="Arial" pitchFamily="34" charset="0"/>
              </a:rPr>
              <a:t>2. Early -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within several minutes to one hour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" sz="1800" b="1" dirty="0">
                <a:latin typeface="Palatino Linotype" pitchFamily="18" charset="0"/>
                <a:cs typeface="Arial" pitchFamily="34" charset="0"/>
              </a:rPr>
              <a:t>3. Gradually - </a:t>
            </a:r>
            <a:r>
              <a:rPr lang="en" sz="1800" dirty="0">
                <a:latin typeface="Palatino Linotype" pitchFamily="18" charset="0"/>
                <a:cs typeface="Arial" pitchFamily="34" charset="0"/>
              </a:rPr>
              <a:t>within 24 hours</a:t>
            </a:r>
            <a:endParaRPr lang="en-US" sz="1800" dirty="0">
              <a:latin typeface="Palatino Linotyp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039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696908"/>
              </p:ext>
            </p:extLst>
          </p:nvPr>
        </p:nvGraphicFramePr>
        <p:xfrm>
          <a:off x="25400" y="1219200"/>
          <a:ext cx="8839200" cy="4363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6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46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4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  <a:cs typeface="Arial" pitchFamily="34" charset="0"/>
                        </a:rPr>
                        <a:t>RIGHT NOW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  <a:cs typeface="Arial" pitchFamily="34" charset="0"/>
                        </a:rPr>
                        <a:t>EARLY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dirty="0">
                          <a:latin typeface="Palatino Linotype" pitchFamily="18" charset="0"/>
                          <a:cs typeface="Arial" pitchFamily="34" charset="0"/>
                        </a:rPr>
                        <a:t>GRADUALLY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Ulcer </a:t>
                      </a:r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Abscess </a:t>
                      </a:r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rupture</a:t>
                      </a:r>
                    </a:p>
                    <a:p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Rupture</a:t>
                      </a: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 </a:t>
                      </a:r>
                      <a:r>
                        <a:rPr lang="en" sz="1600" baseline="0" dirty="0" err="1">
                          <a:latin typeface="Palatino Linotype" pitchFamily="18" charset="0"/>
                          <a:cs typeface="Arial" pitchFamily="34" charset="0"/>
                        </a:rPr>
                        <a:t>esophagus</a:t>
                      </a:r>
                      <a:endParaRPr lang="sr-Cyrl-RS" sz="1600" baseline="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r>
                        <a:rPr lang="en" sz="1600" baseline="0" dirty="0" err="1">
                          <a:latin typeface="Palatino Linotype" pitchFamily="18" charset="0"/>
                          <a:cs typeface="Arial" pitchFamily="34" charset="0"/>
                        </a:rPr>
                        <a:t>Rupture</a:t>
                      </a: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 </a:t>
                      </a:r>
                      <a:r>
                        <a:rPr lang="en" sz="1600" baseline="0" dirty="0" err="1">
                          <a:latin typeface="Palatino Linotype" pitchFamily="18" charset="0"/>
                          <a:cs typeface="Arial" pitchFamily="34" charset="0"/>
                        </a:rPr>
                        <a:t>dissecting</a:t>
                      </a: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 aortic </a:t>
                      </a:r>
                      <a:r>
                        <a:rPr lang="en" sz="1600" baseline="0" dirty="0" err="1">
                          <a:latin typeface="Palatino Linotype" pitchFamily="18" charset="0"/>
                          <a:cs typeface="Arial" pitchFamily="34" charset="0"/>
                        </a:rPr>
                        <a:t>aneurysms</a:t>
                      </a:r>
                    </a:p>
                    <a:p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Abdominal organ infarction</a:t>
                      </a:r>
                    </a:p>
                    <a:p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Spontaneous </a:t>
                      </a:r>
                      <a:r>
                        <a:rPr lang="en" sz="1600" baseline="0" dirty="0" err="1">
                          <a:latin typeface="Palatino Linotype" pitchFamily="18" charset="0"/>
                          <a:cs typeface="Arial" pitchFamily="34" charset="0"/>
                        </a:rPr>
                        <a:t>pneumothorax</a:t>
                      </a:r>
                      <a:endParaRPr lang="sr-Cyrl-RS" sz="1600" baseline="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Heart attack</a:t>
                      </a:r>
                    </a:p>
                    <a:p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Pulmonary infarction</a:t>
                      </a:r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Perforations of hollow organs</a:t>
                      </a:r>
                    </a:p>
                    <a:p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High intestinal obstruction</a:t>
                      </a:r>
                    </a:p>
                    <a:p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Pancreatitis</a:t>
                      </a:r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Acute </a:t>
                      </a:r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cholecystitis</a:t>
                      </a:r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Biliary </a:t>
                      </a:r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colic</a:t>
                      </a:r>
                    </a:p>
                    <a:p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Mesenteric </a:t>
                      </a:r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infarction</a:t>
                      </a:r>
                    </a:p>
                    <a:p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Renal </a:t>
                      </a:r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colic</a:t>
                      </a:r>
                    </a:p>
                    <a:p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Peptic</a:t>
                      </a:r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 </a:t>
                      </a:r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ulcer</a:t>
                      </a:r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Diverticulitis</a:t>
                      </a:r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Appendicitis</a:t>
                      </a:r>
                    </a:p>
                    <a:p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Pinched hernia</a:t>
                      </a:r>
                    </a:p>
                    <a:p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Low mechanical obstruction of the small intestine</a:t>
                      </a:r>
                    </a:p>
                    <a:p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Cholecystitis</a:t>
                      </a:r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Pancreatitis</a:t>
                      </a:r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Duodenal</a:t>
                      </a:r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 </a:t>
                      </a:r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ulcer</a:t>
                      </a:r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Gastritis</a:t>
                      </a:r>
                    </a:p>
                    <a:p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Stomach </a:t>
                      </a:r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ulcer</a:t>
                      </a:r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r>
                        <a:rPr lang="en" sz="1600" dirty="0" err="1">
                          <a:latin typeface="Palatino Linotype" pitchFamily="18" charset="0"/>
                          <a:cs typeface="Arial" pitchFamily="34" charset="0"/>
                        </a:rPr>
                        <a:t>Crohn's </a:t>
                      </a: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disease</a:t>
                      </a:r>
                    </a:p>
                    <a:p>
                      <a:r>
                        <a:rPr lang="en" sz="1600" baseline="0" dirty="0" err="1">
                          <a:latin typeface="Palatino Linotype" pitchFamily="18" charset="0"/>
                          <a:cs typeface="Arial" pitchFamily="34" charset="0"/>
                        </a:rPr>
                        <a:t>Ulcerative </a:t>
                      </a: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colitis</a:t>
                      </a:r>
                    </a:p>
                    <a:p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Tumor perforations</a:t>
                      </a:r>
                    </a:p>
                    <a:p>
                      <a:r>
                        <a:rPr lang="en" sz="1600" baseline="0" dirty="0" err="1">
                          <a:latin typeface="Palatino Linotype" pitchFamily="18" charset="0"/>
                          <a:cs typeface="Arial" pitchFamily="34" charset="0"/>
                        </a:rPr>
                        <a:t>Meckel's</a:t>
                      </a: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 </a:t>
                      </a:r>
                      <a:r>
                        <a:rPr lang="en" sz="1600" baseline="0" dirty="0" err="1">
                          <a:latin typeface="Palatino Linotype" pitchFamily="18" charset="0"/>
                          <a:cs typeface="Arial" pitchFamily="34" charset="0"/>
                        </a:rPr>
                        <a:t>diverticulitis</a:t>
                      </a:r>
                      <a:endParaRPr lang="sr-Cyrl-RS" sz="1600" baseline="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endParaRPr lang="sr-Cyrl-RS" sz="1600" dirty="0">
                        <a:latin typeface="Palatino Linotype" pitchFamily="18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733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" sz="3200" b="1" dirty="0">
                <a:latin typeface="Palatino Linotype" pitchFamily="18" charset="0"/>
                <a:cs typeface="Arial" pitchFamily="34" charset="0"/>
              </a:rPr>
              <a:t>Cause of abdominal pain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3082479"/>
              </p:ext>
            </p:extLst>
          </p:nvPr>
        </p:nvGraphicFramePr>
        <p:xfrm>
          <a:off x="152400" y="1355725"/>
          <a:ext cx="8839200" cy="5121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86283">
                <a:tc>
                  <a:txBody>
                    <a:bodyPr/>
                    <a:lstStyle/>
                    <a:p>
                      <a:pPr algn="ctr"/>
                      <a:endParaRPr lang="sr-Cyrl-RS" sz="1800" dirty="0">
                        <a:solidFill>
                          <a:srgbClr val="0000CC"/>
                        </a:solidFill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pPr algn="ctr"/>
                      <a:endParaRPr lang="sr-Cyrl-RS" sz="1800" dirty="0">
                        <a:solidFill>
                          <a:srgbClr val="0000CC"/>
                        </a:solidFill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pPr algn="ctr"/>
                      <a:endParaRPr lang="sr-Cyrl-RS" sz="1800" dirty="0">
                        <a:solidFill>
                          <a:srgbClr val="0000CC"/>
                        </a:solidFill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" sz="1800" dirty="0">
                          <a:solidFill>
                            <a:schemeClr val="bg1"/>
                          </a:solidFill>
                          <a:latin typeface="Palatino Linotype" pitchFamily="18" charset="0"/>
                          <a:cs typeface="Arial" pitchFamily="34" charset="0"/>
                        </a:rPr>
                        <a:t>Intra-abdominal</a:t>
                      </a:r>
                      <a:endParaRPr lang="sr-Latn-CS" sz="1800" dirty="0">
                        <a:solidFill>
                          <a:schemeClr val="bg1"/>
                        </a:solidFill>
                        <a:latin typeface="Palatino Linotype" pitchFamily="18" charset="0"/>
                        <a:cs typeface="Arial" pitchFamily="34" charset="0"/>
                      </a:endParaRP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" sz="1600" dirty="0">
                          <a:latin typeface="Palatino Linotype" pitchFamily="18" charset="0"/>
                          <a:cs typeface="Arial" pitchFamily="34" charset="0"/>
                        </a:rPr>
                        <a:t>Inflammatory </a:t>
                      </a: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processes in the abdominal organs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Inflammation of the parietal peritoneum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Obstructions in the passage of hollow organs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Acute vascular lesions in the abdomen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Penetrating and blunt abdominal injuries with or without injury to intra-abdominal organs</a:t>
                      </a:r>
                      <a:endParaRPr lang="sr-Latn-CS" sz="1600" dirty="0">
                        <a:latin typeface="Palatino Linotype" pitchFamily="18" charset="0"/>
                        <a:cs typeface="Arial" pitchFamily="34" charset="0"/>
                      </a:endParaRPr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4992">
                <a:tc>
                  <a:txBody>
                    <a:bodyPr/>
                    <a:lstStyle/>
                    <a:p>
                      <a:endParaRPr lang="sr-Cyrl-RS" sz="1800" b="1" dirty="0">
                        <a:solidFill>
                          <a:srgbClr val="0000CC"/>
                        </a:solidFill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endParaRPr lang="sr-Cyrl-RS" sz="1800" b="1" dirty="0">
                        <a:solidFill>
                          <a:srgbClr val="0000CC"/>
                        </a:solidFill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endParaRPr lang="sr-Cyrl-RS" sz="1800" b="1" dirty="0">
                        <a:solidFill>
                          <a:srgbClr val="0000CC"/>
                        </a:solidFill>
                        <a:latin typeface="Palatino Linotype" pitchFamily="18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" sz="1800" b="1" dirty="0">
                          <a:solidFill>
                            <a:srgbClr val="0000CC"/>
                          </a:solidFill>
                          <a:latin typeface="Palatino Linotype" pitchFamily="18" charset="0"/>
                          <a:cs typeface="Arial" pitchFamily="34" charset="0"/>
                        </a:rPr>
                        <a:t>Extra-abdominal</a:t>
                      </a:r>
                      <a:r>
                        <a:rPr lang="en" sz="1800" dirty="0">
                          <a:latin typeface="Palatino Linotype" pitchFamily="18" charset="0"/>
                          <a:cs typeface="Arial" pitchFamily="34" charset="0"/>
                        </a:rPr>
                        <a:t> </a:t>
                      </a:r>
                      <a:endParaRPr lang="sr-Latn-CS" sz="1800" dirty="0">
                        <a:latin typeface="Palatino Linotype" pitchFamily="18" charset="0"/>
                        <a:cs typeface="Arial" pitchFamily="34" charset="0"/>
                      </a:endParaRPr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Neurological causes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Trauma or infection of the skin, subcutaneous tissue, and abdominal muscles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Abdominal pain in hematological disorders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Abdominal pain in metabolic and systemic diseases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" sz="1600" baseline="0" dirty="0">
                          <a:latin typeface="Palatino Linotype" pitchFamily="18" charset="0"/>
                          <a:cs typeface="Arial" pitchFamily="34" charset="0"/>
                        </a:rPr>
                        <a:t>Some poisonings, insect bites, morphine-related drugs</a:t>
                      </a:r>
                      <a:endParaRPr lang="sr-Latn-CS" sz="1600" dirty="0">
                        <a:latin typeface="Palatino Linotype" pitchFamily="18" charset="0"/>
                        <a:cs typeface="Arial" pitchFamily="34" charset="0"/>
                      </a:endParaRPr>
                    </a:p>
                  </a:txBody>
                  <a:tcPr marT="45726" marB="4572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1224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3747</Words>
  <Application>Microsoft Office PowerPoint</Application>
  <PresentationFormat>On-screen Show (4:3)</PresentationFormat>
  <Paragraphs>523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8" baseType="lpstr">
      <vt:lpstr>Arial</vt:lpstr>
      <vt:lpstr>Calibri</vt:lpstr>
      <vt:lpstr>Palatino Linotype</vt:lpstr>
      <vt:lpstr>Wingdings</vt:lpstr>
      <vt:lpstr>Office Theme</vt:lpstr>
      <vt:lpstr> Differential diagnosis of abdominal pain  Acute liver  failure syndrome Hepatorenal syndrome </vt:lpstr>
      <vt:lpstr>DIFFERENTIAL DIAGNOSIS OF ABDOMINAL PAIN</vt:lpstr>
      <vt:lpstr>Abdominal pain</vt:lpstr>
      <vt:lpstr>ABDOMINAL PAIN</vt:lpstr>
      <vt:lpstr>ABDOMINAL PAIN</vt:lpstr>
      <vt:lpstr>ABDOMINAL PAIN</vt:lpstr>
      <vt:lpstr>ABDOMINAL PAIN</vt:lpstr>
      <vt:lpstr>PowerPoint Presentation</vt:lpstr>
      <vt:lpstr>Cause of abdominal pain</vt:lpstr>
      <vt:lpstr>Topography of pain depending on the cause</vt:lpstr>
      <vt:lpstr>Localization of abdominal pain</vt:lpstr>
      <vt:lpstr>Localization of abdominal pain</vt:lpstr>
      <vt:lpstr>Localization of abdominal pain</vt:lpstr>
      <vt:lpstr>Localization of abdominal pain</vt:lpstr>
      <vt:lpstr>Localization of abdominal pain</vt:lpstr>
      <vt:lpstr>OBJECTIVE EXAMINATION</vt:lpstr>
      <vt:lpstr>OBJECTIVE EXAMINATION</vt:lpstr>
      <vt:lpstr>DIAGNOSTIC PROCEDURES</vt:lpstr>
      <vt:lpstr>DIAGNOSTIC PROCEDURES</vt:lpstr>
      <vt:lpstr>DIAGNOSTIC PROCEDURES</vt:lpstr>
      <vt:lpstr>THERAPY</vt:lpstr>
      <vt:lpstr>ACUTE LIVER FAILURE SYNDROME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HEPATORENAL SYNDROME</vt:lpstr>
      <vt:lpstr>PowerPoint Presentation</vt:lpstr>
      <vt:lpstr>PowerPoint Presentation</vt:lpstr>
      <vt:lpstr>Clinical picture of HRS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Основне струковне студије Ургентна медицина</dc:title>
  <dc:creator>MISEL</dc:creator>
  <cp:lastModifiedBy>Korisnik</cp:lastModifiedBy>
  <cp:revision>30</cp:revision>
  <dcterms:created xsi:type="dcterms:W3CDTF">2015-08-12T20:48:19Z</dcterms:created>
  <dcterms:modified xsi:type="dcterms:W3CDTF">2025-04-17T05:49:15Z</dcterms:modified>
</cp:coreProperties>
</file>